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60" r:id="rId3"/>
    <p:sldId id="261" r:id="rId4"/>
    <p:sldId id="262" r:id="rId5"/>
    <p:sldId id="263" r:id="rId6"/>
    <p:sldId id="264" r:id="rId7"/>
    <p:sldId id="265" r:id="rId8"/>
    <p:sldId id="266" r:id="rId9"/>
    <p:sldId id="307" r:id="rId10"/>
    <p:sldId id="267" r:id="rId11"/>
    <p:sldId id="268" r:id="rId12"/>
    <p:sldId id="269" r:id="rId13"/>
    <p:sldId id="270" r:id="rId14"/>
    <p:sldId id="271" r:id="rId15"/>
    <p:sldId id="272" r:id="rId16"/>
    <p:sldId id="301" r:id="rId17"/>
    <p:sldId id="273" r:id="rId18"/>
    <p:sldId id="302" r:id="rId19"/>
    <p:sldId id="303" r:id="rId20"/>
    <p:sldId id="304" r:id="rId21"/>
    <p:sldId id="274" r:id="rId22"/>
    <p:sldId id="275" r:id="rId23"/>
    <p:sldId id="30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5" r:id="rId38"/>
    <p:sldId id="308" r:id="rId39"/>
    <p:sldId id="296" r:id="rId40"/>
    <p:sldId id="297" r:id="rId41"/>
    <p:sldId id="298" r:id="rId42"/>
  </p:sldIdLst>
  <p:sldSz cx="9144000" cy="5143500" type="screen16x9"/>
  <p:notesSz cx="9928225"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778"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4302231" cy="339884"/>
          </a:xfrm>
          <a:prstGeom prst="rect">
            <a:avLst/>
          </a:prstGeom>
        </p:spPr>
        <p:txBody>
          <a:bodyPr vert="horz" lIns="107040" tIns="53520" rIns="107040" bIns="53520" rtlCol="0"/>
          <a:lstStyle>
            <a:lvl1pPr algn="l">
              <a:defRPr sz="1400"/>
            </a:lvl1pPr>
          </a:lstStyle>
          <a:p>
            <a:endParaRPr lang="it-IT"/>
          </a:p>
        </p:txBody>
      </p:sp>
      <p:sp>
        <p:nvSpPr>
          <p:cNvPr id="3" name="Segnaposto data 2"/>
          <p:cNvSpPr>
            <a:spLocks noGrp="1"/>
          </p:cNvSpPr>
          <p:nvPr>
            <p:ph type="dt" idx="1"/>
          </p:nvPr>
        </p:nvSpPr>
        <p:spPr>
          <a:xfrm>
            <a:off x="5624271" y="1"/>
            <a:ext cx="4302231" cy="339884"/>
          </a:xfrm>
          <a:prstGeom prst="rect">
            <a:avLst/>
          </a:prstGeom>
        </p:spPr>
        <p:txBody>
          <a:bodyPr vert="horz" lIns="107040" tIns="53520" rIns="107040" bIns="53520" rtlCol="0"/>
          <a:lstStyle>
            <a:lvl1pPr algn="r">
              <a:defRPr sz="1400"/>
            </a:lvl1pPr>
          </a:lstStyle>
          <a:p>
            <a:fld id="{86A9306D-4DDC-4FA5-8D41-0AECF9F2C845}" type="datetimeFigureOut">
              <a:rPr lang="it-IT" smtClean="0"/>
              <a:t>27/01/2026</a:t>
            </a:fld>
            <a:endParaRPr lang="it-IT"/>
          </a:p>
        </p:txBody>
      </p:sp>
      <p:sp>
        <p:nvSpPr>
          <p:cNvPr id="4" name="Segnaposto immagine diapositiva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107040" tIns="53520" rIns="107040" bIns="53520" rtlCol="0" anchor="ctr"/>
          <a:lstStyle/>
          <a:p>
            <a:endParaRPr lang="it-IT"/>
          </a:p>
        </p:txBody>
      </p:sp>
      <p:sp>
        <p:nvSpPr>
          <p:cNvPr id="5" name="Segnaposto note 4"/>
          <p:cNvSpPr>
            <a:spLocks noGrp="1"/>
          </p:cNvSpPr>
          <p:nvPr>
            <p:ph type="body" sz="quarter" idx="3"/>
          </p:nvPr>
        </p:nvSpPr>
        <p:spPr>
          <a:xfrm>
            <a:off x="992823" y="3270857"/>
            <a:ext cx="7942580" cy="2677109"/>
          </a:xfrm>
          <a:prstGeom prst="rect">
            <a:avLst/>
          </a:prstGeom>
        </p:spPr>
        <p:txBody>
          <a:bodyPr vert="horz" lIns="107040" tIns="53520" rIns="107040" bIns="535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7792"/>
            <a:ext cx="4302231" cy="339884"/>
          </a:xfrm>
          <a:prstGeom prst="rect">
            <a:avLst/>
          </a:prstGeom>
        </p:spPr>
        <p:txBody>
          <a:bodyPr vert="horz" lIns="107040" tIns="53520" rIns="107040" bIns="53520" rtlCol="0" anchor="b"/>
          <a:lstStyle>
            <a:lvl1pPr algn="l">
              <a:defRPr sz="1400"/>
            </a:lvl1pPr>
          </a:lstStyle>
          <a:p>
            <a:endParaRPr lang="it-IT"/>
          </a:p>
        </p:txBody>
      </p:sp>
      <p:sp>
        <p:nvSpPr>
          <p:cNvPr id="7" name="Segnaposto numero diapositiva 6"/>
          <p:cNvSpPr>
            <a:spLocks noGrp="1"/>
          </p:cNvSpPr>
          <p:nvPr>
            <p:ph type="sldNum" sz="quarter" idx="5"/>
          </p:nvPr>
        </p:nvSpPr>
        <p:spPr>
          <a:xfrm>
            <a:off x="5624271" y="6457792"/>
            <a:ext cx="4302231" cy="339884"/>
          </a:xfrm>
          <a:prstGeom prst="rect">
            <a:avLst/>
          </a:prstGeom>
        </p:spPr>
        <p:txBody>
          <a:bodyPr vert="horz" lIns="107040" tIns="53520" rIns="107040" bIns="53520" rtlCol="0" anchor="b"/>
          <a:lstStyle>
            <a:lvl1pPr algn="r">
              <a:defRPr sz="1400"/>
            </a:lvl1pPr>
          </a:lstStyle>
          <a:p>
            <a:fld id="{4A6B0EA7-DC89-4A14-9298-4293576B8BF6}" type="slidenum">
              <a:rPr lang="it-IT" smtClean="0"/>
              <a:t>‹N›</a:t>
            </a:fld>
            <a:endParaRPr lang="it-IT"/>
          </a:p>
        </p:txBody>
      </p:sp>
    </p:spTree>
    <p:extLst>
      <p:ext uri="{BB962C8B-B14F-4D97-AF65-F5344CB8AC3E}">
        <p14:creationId xmlns:p14="http://schemas.microsoft.com/office/powerpoint/2010/main" val="422641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6B0EA7-DC89-4A14-9298-4293576B8BF6}" type="slidenum">
              <a:rPr lang="it-IT" smtClean="0"/>
              <a:t>16</a:t>
            </a:fld>
            <a:endParaRPr lang="it-IT"/>
          </a:p>
        </p:txBody>
      </p:sp>
    </p:spTree>
    <p:extLst>
      <p:ext uri="{BB962C8B-B14F-4D97-AF65-F5344CB8AC3E}">
        <p14:creationId xmlns:p14="http://schemas.microsoft.com/office/powerpoint/2010/main" val="175768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200148" y="1570456"/>
            <a:ext cx="4743703" cy="1397635"/>
          </a:xfrm>
          <a:prstGeom prst="rect">
            <a:avLst/>
          </a:prstGeom>
        </p:spPr>
        <p:txBody>
          <a:bodyPr wrap="square" lIns="0" tIns="0" rIns="0" bIns="0">
            <a:spAutoFit/>
          </a:bodyPr>
          <a:lstStyle>
            <a:lvl1pPr>
              <a:defRPr sz="2000" b="1" i="0">
                <a:solidFill>
                  <a:srgbClr val="FDFFFF"/>
                </a:solidFill>
                <a:latin typeface="Verdana"/>
                <a:cs typeface="Verdana"/>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chemeClr val="tx1"/>
                </a:solidFill>
                <a:latin typeface="Verdana"/>
                <a:cs typeface="Verdana"/>
              </a:defRPr>
            </a:lvl1p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8F55913-CF53-456A-870E-A070DC105A1B}" type="datetime1">
              <a:rPr lang="en-US" smtClean="0"/>
              <a:t>1/27/2026</a:t>
            </a:fld>
            <a:endParaRPr lang="en-US"/>
          </a:p>
        </p:txBody>
      </p:sp>
      <p:sp>
        <p:nvSpPr>
          <p:cNvPr id="6" name="Holder 6"/>
          <p:cNvSpPr>
            <a:spLocks noGrp="1"/>
          </p:cNvSpPr>
          <p:nvPr>
            <p:ph type="sldNum" sz="quarter" idx="7"/>
          </p:nvPr>
        </p:nvSpPr>
        <p:spPr/>
        <p:txBody>
          <a:bodyPr lIns="0" tIns="0" rIns="0" bIns="0"/>
          <a:lstStyle>
            <a:lvl1pPr>
              <a:defRPr sz="600" b="1" i="0">
                <a:solidFill>
                  <a:schemeClr val="tx1"/>
                </a:solidFill>
                <a:latin typeface="Verdana"/>
                <a:cs typeface="Verdana"/>
              </a:defRPr>
            </a:lvl1pPr>
          </a:lstStyle>
          <a:p>
            <a:pPr marL="93980">
              <a:lnSpc>
                <a:spcPct val="100000"/>
              </a:lnSpc>
              <a:spcBef>
                <a:spcPts val="125"/>
              </a:spcBef>
            </a:pPr>
            <a:fld id="{81D60167-4931-47E6-BA6A-407CBD079E47}" type="slidenum">
              <a:rPr spc="15" dirty="0"/>
              <a:t>‹N›</a:t>
            </a:fld>
            <a:endParaRPr spc="1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4B7D"/>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800" b="1" i="0">
                <a:solidFill>
                  <a:schemeClr val="tx1"/>
                </a:solidFill>
                <a:latin typeface="Verdana"/>
                <a:cs typeface="Verdana"/>
              </a:defRPr>
            </a:lvl1p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D9862CC-35B1-47E6-8830-8CE698BB93CC}" type="datetime1">
              <a:rPr lang="en-US" smtClean="0"/>
              <a:t>1/27/2026</a:t>
            </a:fld>
            <a:endParaRPr lang="en-US"/>
          </a:p>
        </p:txBody>
      </p:sp>
      <p:sp>
        <p:nvSpPr>
          <p:cNvPr id="6" name="Holder 6"/>
          <p:cNvSpPr>
            <a:spLocks noGrp="1"/>
          </p:cNvSpPr>
          <p:nvPr>
            <p:ph type="sldNum" sz="quarter" idx="7"/>
          </p:nvPr>
        </p:nvSpPr>
        <p:spPr/>
        <p:txBody>
          <a:bodyPr lIns="0" tIns="0" rIns="0" bIns="0"/>
          <a:lstStyle>
            <a:lvl1pPr>
              <a:defRPr sz="600" b="1" i="0">
                <a:solidFill>
                  <a:schemeClr val="tx1"/>
                </a:solidFill>
                <a:latin typeface="Verdana"/>
                <a:cs typeface="Verdana"/>
              </a:defRPr>
            </a:lvl1pPr>
          </a:lstStyle>
          <a:p>
            <a:pPr marL="93980">
              <a:lnSpc>
                <a:spcPct val="100000"/>
              </a:lnSpc>
              <a:spcBef>
                <a:spcPts val="125"/>
              </a:spcBef>
            </a:pPr>
            <a:fld id="{81D60167-4931-47E6-BA6A-407CBD079E47}" type="slidenum">
              <a:rPr spc="15" dirty="0"/>
              <a:t>‹N›</a:t>
            </a:fld>
            <a:endParaRPr spc="1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4B7D"/>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40577" y="1493342"/>
            <a:ext cx="1955800" cy="2633345"/>
          </a:xfrm>
          <a:prstGeom prst="rect">
            <a:avLst/>
          </a:prstGeom>
        </p:spPr>
        <p:txBody>
          <a:bodyPr wrap="square" lIns="0" tIns="0" rIns="0" bIns="0">
            <a:spAutoFit/>
          </a:bodyPr>
          <a:lstStyle>
            <a:lvl1pPr>
              <a:defRPr sz="2000" b="1" i="0">
                <a:solidFill>
                  <a:srgbClr val="FDFFFF"/>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defRPr sz="800" b="1" i="0">
                <a:solidFill>
                  <a:schemeClr val="tx1"/>
                </a:solidFill>
                <a:latin typeface="Verdana"/>
                <a:cs typeface="Verdana"/>
              </a:defRPr>
            </a:lvl1pPr>
          </a:lstStyle>
          <a:p>
            <a:pPr marL="12700">
              <a:lnSpc>
                <a:spcPct val="100000"/>
              </a:lnSpc>
              <a:spcBef>
                <a:spcPts val="130"/>
              </a:spcBef>
            </a:pPr>
            <a:r>
              <a:rPr spc="10" dirty="0"/>
              <a:t>Il supporto amministrativo nel percorso del</a:t>
            </a:r>
            <a:r>
              <a:rPr spc="20" dirty="0"/>
              <a:t> </a:t>
            </a:r>
            <a:r>
              <a:rPr spc="10" dirty="0"/>
              <a:t>dottorato</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11E7DC2-C934-45B3-979D-FBCD2C8FE9DB}" type="datetime1">
              <a:rPr lang="en-US" smtClean="0"/>
              <a:t>1/27/2026</a:t>
            </a:fld>
            <a:endParaRPr lang="en-US"/>
          </a:p>
        </p:txBody>
      </p:sp>
      <p:sp>
        <p:nvSpPr>
          <p:cNvPr id="7" name="Holder 7"/>
          <p:cNvSpPr>
            <a:spLocks noGrp="1"/>
          </p:cNvSpPr>
          <p:nvPr>
            <p:ph type="sldNum" sz="quarter" idx="7"/>
          </p:nvPr>
        </p:nvSpPr>
        <p:spPr/>
        <p:txBody>
          <a:bodyPr lIns="0" tIns="0" rIns="0" bIns="0"/>
          <a:lstStyle>
            <a:lvl1pPr>
              <a:defRPr sz="600" b="1" i="0">
                <a:solidFill>
                  <a:schemeClr val="tx1"/>
                </a:solidFill>
                <a:latin typeface="Verdana"/>
                <a:cs typeface="Verdana"/>
              </a:defRPr>
            </a:lvl1pPr>
          </a:lstStyle>
          <a:p>
            <a:pPr marL="93980">
              <a:lnSpc>
                <a:spcPct val="100000"/>
              </a:lnSpc>
              <a:spcBef>
                <a:spcPts val="125"/>
              </a:spcBef>
            </a:pPr>
            <a:fld id="{81D60167-4931-47E6-BA6A-407CBD079E47}" type="slidenum">
              <a:rPr spc="15" dirty="0"/>
              <a:t>‹N›</a:t>
            </a:fld>
            <a:endParaRPr spc="1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1D2A4F"/>
          </a:solidFill>
        </p:spPr>
        <p:txBody>
          <a:bodyPr wrap="square" lIns="0" tIns="0" rIns="0" bIns="0" rtlCol="0"/>
          <a:lstStyle/>
          <a:p>
            <a:endParaRPr/>
          </a:p>
        </p:txBody>
      </p:sp>
      <p:sp>
        <p:nvSpPr>
          <p:cNvPr id="17" name="bk object 17"/>
          <p:cNvSpPr/>
          <p:nvPr/>
        </p:nvSpPr>
        <p:spPr>
          <a:xfrm>
            <a:off x="2723388" y="233171"/>
            <a:ext cx="6420612" cy="491032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004B7D"/>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defRPr sz="800" b="1" i="0">
                <a:solidFill>
                  <a:schemeClr val="tx1"/>
                </a:solidFill>
                <a:latin typeface="Verdana"/>
                <a:cs typeface="Verdana"/>
              </a:defRPr>
            </a:lvl1pPr>
          </a:lstStyle>
          <a:p>
            <a:pPr marL="12700">
              <a:lnSpc>
                <a:spcPct val="100000"/>
              </a:lnSpc>
              <a:spcBef>
                <a:spcPts val="130"/>
              </a:spcBef>
            </a:pPr>
            <a:r>
              <a:rPr spc="10" dirty="0"/>
              <a:t>Il supporto amministrativo nel percorso del</a:t>
            </a:r>
            <a:r>
              <a:rPr spc="20" dirty="0"/>
              <a:t> </a:t>
            </a:r>
            <a:r>
              <a:rPr spc="10" dirty="0"/>
              <a:t>dottorato</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E91E735-0B03-4118-8CB3-E465086B5692}" type="datetime1">
              <a:rPr lang="en-US" smtClean="0"/>
              <a:t>1/27/2026</a:t>
            </a:fld>
            <a:endParaRPr lang="en-US"/>
          </a:p>
        </p:txBody>
      </p:sp>
      <p:sp>
        <p:nvSpPr>
          <p:cNvPr id="5" name="Holder 5"/>
          <p:cNvSpPr>
            <a:spLocks noGrp="1"/>
          </p:cNvSpPr>
          <p:nvPr>
            <p:ph type="sldNum" sz="quarter" idx="7"/>
          </p:nvPr>
        </p:nvSpPr>
        <p:spPr/>
        <p:txBody>
          <a:bodyPr lIns="0" tIns="0" rIns="0" bIns="0"/>
          <a:lstStyle>
            <a:lvl1pPr>
              <a:defRPr sz="600" b="1" i="0">
                <a:solidFill>
                  <a:schemeClr val="tx1"/>
                </a:solidFill>
                <a:latin typeface="Verdana"/>
                <a:cs typeface="Verdana"/>
              </a:defRPr>
            </a:lvl1pPr>
          </a:lstStyle>
          <a:p>
            <a:pPr marL="93980">
              <a:lnSpc>
                <a:spcPct val="100000"/>
              </a:lnSpc>
              <a:spcBef>
                <a:spcPts val="125"/>
              </a:spcBef>
            </a:pPr>
            <a:fld id="{81D60167-4931-47E6-BA6A-407CBD079E47}" type="slidenum">
              <a:rPr spc="15" dirty="0"/>
              <a:t>‹N›</a:t>
            </a:fld>
            <a:endParaRPr spc="1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1" i="0">
                <a:solidFill>
                  <a:schemeClr val="tx1"/>
                </a:solidFill>
                <a:latin typeface="Verdana"/>
                <a:cs typeface="Verdana"/>
              </a:defRPr>
            </a:lvl1pPr>
          </a:lstStyle>
          <a:p>
            <a:pPr marL="12700">
              <a:lnSpc>
                <a:spcPct val="100000"/>
              </a:lnSpc>
              <a:spcBef>
                <a:spcPts val="130"/>
              </a:spcBef>
            </a:pPr>
            <a:r>
              <a:rPr spc="10" dirty="0"/>
              <a:t>Il supporto amministrativo nel percorso del</a:t>
            </a:r>
            <a:r>
              <a:rPr spc="20" dirty="0"/>
              <a:t> </a:t>
            </a:r>
            <a:r>
              <a:rPr spc="10" dirty="0"/>
              <a:t>dottorato</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1B2402D-5B27-4833-B17C-5860F86BDB51}" type="datetime1">
              <a:rPr lang="en-US" smtClean="0"/>
              <a:t>1/27/2026</a:t>
            </a:fld>
            <a:endParaRPr lang="en-US"/>
          </a:p>
        </p:txBody>
      </p:sp>
      <p:sp>
        <p:nvSpPr>
          <p:cNvPr id="4" name="Holder 4"/>
          <p:cNvSpPr>
            <a:spLocks noGrp="1"/>
          </p:cNvSpPr>
          <p:nvPr>
            <p:ph type="sldNum" sz="quarter" idx="7"/>
          </p:nvPr>
        </p:nvSpPr>
        <p:spPr/>
        <p:txBody>
          <a:bodyPr lIns="0" tIns="0" rIns="0" bIns="0"/>
          <a:lstStyle>
            <a:lvl1pPr>
              <a:defRPr sz="600" b="1" i="0">
                <a:solidFill>
                  <a:schemeClr val="tx1"/>
                </a:solidFill>
                <a:latin typeface="Verdana"/>
                <a:cs typeface="Verdana"/>
              </a:defRPr>
            </a:lvl1pPr>
          </a:lstStyle>
          <a:p>
            <a:pPr marL="93980">
              <a:lnSpc>
                <a:spcPct val="100000"/>
              </a:lnSpc>
              <a:spcBef>
                <a:spcPts val="125"/>
              </a:spcBef>
            </a:pPr>
            <a:fld id="{81D60167-4931-47E6-BA6A-407CBD079E47}" type="slidenum">
              <a:rPr spc="15" dirty="0"/>
              <a:t>‹N›</a:t>
            </a:fld>
            <a:endParaRPr spc="1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FDFFFF"/>
          </a:solidFill>
        </p:spPr>
        <p:txBody>
          <a:bodyPr wrap="square" lIns="0" tIns="0" rIns="0" bIns="0" rtlCol="0"/>
          <a:lstStyle/>
          <a:p>
            <a:endParaRPr/>
          </a:p>
        </p:txBody>
      </p:sp>
      <p:sp>
        <p:nvSpPr>
          <p:cNvPr id="17" name="bk object 17"/>
          <p:cNvSpPr/>
          <p:nvPr/>
        </p:nvSpPr>
        <p:spPr>
          <a:xfrm>
            <a:off x="8127492" y="96011"/>
            <a:ext cx="883920" cy="597408"/>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207263" y="108204"/>
            <a:ext cx="1066800" cy="597408"/>
          </a:xfrm>
          <a:prstGeom prst="rect">
            <a:avLst/>
          </a:prstGeom>
          <a:blipFill>
            <a:blip r:embed="rId8" cstate="print"/>
            <a:stretch>
              <a:fillRect/>
            </a:stretch>
          </a:blipFill>
        </p:spPr>
        <p:txBody>
          <a:bodyPr wrap="square" lIns="0" tIns="0" rIns="0" bIns="0" rtlCol="0"/>
          <a:lstStyle/>
          <a:p>
            <a:endParaRPr/>
          </a:p>
        </p:txBody>
      </p:sp>
      <p:sp>
        <p:nvSpPr>
          <p:cNvPr id="19" name="bk object 19"/>
          <p:cNvSpPr/>
          <p:nvPr/>
        </p:nvSpPr>
        <p:spPr>
          <a:xfrm>
            <a:off x="0" y="4927091"/>
            <a:ext cx="9138285" cy="0"/>
          </a:xfrm>
          <a:custGeom>
            <a:avLst/>
            <a:gdLst/>
            <a:ahLst/>
            <a:cxnLst/>
            <a:rect l="l" t="t" r="r" b="b"/>
            <a:pathLst>
              <a:path w="9138285">
                <a:moveTo>
                  <a:pt x="0" y="0"/>
                </a:moveTo>
                <a:lnTo>
                  <a:pt x="9137904" y="0"/>
                </a:lnTo>
              </a:path>
            </a:pathLst>
          </a:custGeom>
          <a:ln w="6350">
            <a:solidFill>
              <a:srgbClr val="000000"/>
            </a:solidFill>
          </a:ln>
        </p:spPr>
        <p:txBody>
          <a:bodyPr wrap="square" lIns="0" tIns="0" rIns="0" bIns="0" rtlCol="0"/>
          <a:lstStyle/>
          <a:p>
            <a:endParaRPr/>
          </a:p>
        </p:txBody>
      </p:sp>
      <p:sp>
        <p:nvSpPr>
          <p:cNvPr id="2" name="Holder 2"/>
          <p:cNvSpPr>
            <a:spLocks noGrp="1"/>
          </p:cNvSpPr>
          <p:nvPr>
            <p:ph type="title"/>
          </p:nvPr>
        </p:nvSpPr>
        <p:spPr>
          <a:xfrm>
            <a:off x="2220721" y="771220"/>
            <a:ext cx="4702556" cy="331469"/>
          </a:xfrm>
          <a:prstGeom prst="rect">
            <a:avLst/>
          </a:prstGeom>
        </p:spPr>
        <p:txBody>
          <a:bodyPr wrap="square" lIns="0" tIns="0" rIns="0" bIns="0">
            <a:spAutoFit/>
          </a:bodyPr>
          <a:lstStyle>
            <a:lvl1pPr>
              <a:defRPr sz="2000" b="1" i="0">
                <a:solidFill>
                  <a:srgbClr val="004B7D"/>
                </a:solidFill>
                <a:latin typeface="Verdana"/>
                <a:cs typeface="Verdana"/>
              </a:defRPr>
            </a:lvl1pPr>
          </a:lstStyle>
          <a:p>
            <a:endParaRPr/>
          </a:p>
        </p:txBody>
      </p:sp>
      <p:sp>
        <p:nvSpPr>
          <p:cNvPr id="3" name="Holder 3"/>
          <p:cNvSpPr>
            <a:spLocks noGrp="1"/>
          </p:cNvSpPr>
          <p:nvPr>
            <p:ph type="body" idx="1"/>
          </p:nvPr>
        </p:nvSpPr>
        <p:spPr>
          <a:xfrm>
            <a:off x="467156" y="1401902"/>
            <a:ext cx="8209686" cy="2122804"/>
          </a:xfrm>
          <a:prstGeom prst="rect">
            <a:avLst/>
          </a:prstGeom>
        </p:spPr>
        <p:txBody>
          <a:bodyPr wrap="square" lIns="0" tIns="0" rIns="0" bIns="0">
            <a:spAutoFit/>
          </a:bodyPr>
          <a:lstStyle>
            <a:lvl1pPr>
              <a:defRPr sz="16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325323" y="4954365"/>
            <a:ext cx="3183890" cy="153670"/>
          </a:xfrm>
          <a:prstGeom prst="rect">
            <a:avLst/>
          </a:prstGeom>
        </p:spPr>
        <p:txBody>
          <a:bodyPr wrap="square" lIns="0" tIns="0" rIns="0" bIns="0">
            <a:spAutoFit/>
          </a:bodyPr>
          <a:lstStyle>
            <a:lvl1pPr>
              <a:defRPr sz="800" b="1" i="0">
                <a:solidFill>
                  <a:schemeClr val="tx1"/>
                </a:solidFill>
                <a:latin typeface="Verdana"/>
                <a:cs typeface="Verdana"/>
              </a:defRPr>
            </a:lvl1p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30516A7-3CF9-4FE0-A0BF-A8921EA252A4}" type="datetime1">
              <a:rPr lang="en-US" smtClean="0"/>
              <a:t>1/27/2026</a:t>
            </a:fld>
            <a:endParaRPr lang="en-US"/>
          </a:p>
        </p:txBody>
      </p:sp>
      <p:sp>
        <p:nvSpPr>
          <p:cNvPr id="6" name="Holder 6"/>
          <p:cNvSpPr>
            <a:spLocks noGrp="1"/>
          </p:cNvSpPr>
          <p:nvPr>
            <p:ph type="sldNum" sz="quarter" idx="7"/>
          </p:nvPr>
        </p:nvSpPr>
        <p:spPr>
          <a:xfrm>
            <a:off x="8576436" y="4972487"/>
            <a:ext cx="189229" cy="121920"/>
          </a:xfrm>
          <a:prstGeom prst="rect">
            <a:avLst/>
          </a:prstGeom>
        </p:spPr>
        <p:txBody>
          <a:bodyPr wrap="square" lIns="0" tIns="0" rIns="0" bIns="0">
            <a:spAutoFit/>
          </a:bodyPr>
          <a:lstStyle>
            <a:lvl1pPr>
              <a:defRPr sz="600" b="1" i="0">
                <a:solidFill>
                  <a:schemeClr val="tx1"/>
                </a:solidFill>
                <a:latin typeface="Verdana"/>
                <a:cs typeface="Verdana"/>
              </a:defRPr>
            </a:lvl1pPr>
          </a:lstStyle>
          <a:p>
            <a:pPr marL="93980">
              <a:lnSpc>
                <a:spcPct val="100000"/>
              </a:lnSpc>
              <a:spcBef>
                <a:spcPts val="125"/>
              </a:spcBef>
            </a:pPr>
            <a:fld id="{81D60167-4931-47E6-BA6A-407CBD079E47}" type="slidenum">
              <a:rPr spc="15" dirty="0"/>
              <a:t>‹N›</a:t>
            </a:fld>
            <a:endParaRPr spc="1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unifi.u-web.cineca.i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fi.it/it/studia-con-noi/dopo-la-laurea/dottorati-di-ricerca/competenze-trasversali"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nome.cognome@unifi.i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unifi.it/" TargetMode="Externa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hyperlink" Target="https://studenti.unifi.it/auth/Logon.do?EnableRwd=1" TargetMode="External"/><Relationship Id="rId4" Type="http://schemas.openxmlformats.org/officeDocument/2006/relationships/hyperlink" Target="https://www.unifi.it/it/home/accesso-ai-servizi-online-di-ateneo"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hyperlink" Target="http://www.unifi.it/it/ateneo/chi-siamo/statut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dottorato@unifi.i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0"/>
                </a:moveTo>
                <a:lnTo>
                  <a:pt x="0" y="0"/>
                </a:lnTo>
                <a:lnTo>
                  <a:pt x="0" y="5143498"/>
                </a:lnTo>
                <a:lnTo>
                  <a:pt x="9143999" y="5143498"/>
                </a:lnTo>
                <a:lnTo>
                  <a:pt x="9143999" y="0"/>
                </a:lnTo>
                <a:close/>
              </a:path>
            </a:pathLst>
          </a:custGeom>
          <a:solidFill>
            <a:srgbClr val="1D2A4F"/>
          </a:solidFill>
        </p:spPr>
        <p:txBody>
          <a:bodyPr wrap="square" lIns="0" tIns="0" rIns="0" bIns="0" rtlCol="0"/>
          <a:lstStyle/>
          <a:p>
            <a:endParaRPr/>
          </a:p>
        </p:txBody>
      </p:sp>
      <p:sp>
        <p:nvSpPr>
          <p:cNvPr id="3" name="object 3"/>
          <p:cNvSpPr/>
          <p:nvPr/>
        </p:nvSpPr>
        <p:spPr>
          <a:xfrm>
            <a:off x="0" y="4120896"/>
            <a:ext cx="5379720" cy="266700"/>
          </a:xfrm>
          <a:custGeom>
            <a:avLst/>
            <a:gdLst/>
            <a:ahLst/>
            <a:cxnLst/>
            <a:rect l="l" t="t" r="r" b="b"/>
            <a:pathLst>
              <a:path w="5379720" h="266700">
                <a:moveTo>
                  <a:pt x="0" y="266699"/>
                </a:moveTo>
                <a:lnTo>
                  <a:pt x="5379720" y="266699"/>
                </a:lnTo>
                <a:lnTo>
                  <a:pt x="5379720" y="0"/>
                </a:lnTo>
                <a:lnTo>
                  <a:pt x="0" y="0"/>
                </a:lnTo>
                <a:lnTo>
                  <a:pt x="0" y="266699"/>
                </a:lnTo>
                <a:close/>
              </a:path>
            </a:pathLst>
          </a:custGeom>
          <a:solidFill>
            <a:srgbClr val="FDFFFF"/>
          </a:solidFill>
        </p:spPr>
        <p:txBody>
          <a:bodyPr wrap="square" lIns="0" tIns="0" rIns="0" bIns="0" rtlCol="0"/>
          <a:lstStyle/>
          <a:p>
            <a:endParaRPr/>
          </a:p>
        </p:txBody>
      </p:sp>
      <p:sp>
        <p:nvSpPr>
          <p:cNvPr id="4" name="object 4"/>
          <p:cNvSpPr/>
          <p:nvPr/>
        </p:nvSpPr>
        <p:spPr>
          <a:xfrm>
            <a:off x="7383780" y="147828"/>
            <a:ext cx="1588007" cy="10759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16636" y="1190009"/>
            <a:ext cx="945568" cy="12451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383945" y="1293640"/>
            <a:ext cx="15240" cy="41910"/>
          </a:xfrm>
          <a:custGeom>
            <a:avLst/>
            <a:gdLst/>
            <a:ahLst/>
            <a:cxnLst/>
            <a:rect l="l" t="t" r="r" b="b"/>
            <a:pathLst>
              <a:path w="15239" h="41909">
                <a:moveTo>
                  <a:pt x="15207" y="0"/>
                </a:moveTo>
                <a:lnTo>
                  <a:pt x="749" y="0"/>
                </a:lnTo>
                <a:lnTo>
                  <a:pt x="749" y="18476"/>
                </a:lnTo>
                <a:lnTo>
                  <a:pt x="8032" y="18476"/>
                </a:lnTo>
                <a:lnTo>
                  <a:pt x="8032" y="24100"/>
                </a:lnTo>
                <a:lnTo>
                  <a:pt x="7175" y="25707"/>
                </a:lnTo>
                <a:lnTo>
                  <a:pt x="6425" y="27314"/>
                </a:lnTo>
                <a:lnTo>
                  <a:pt x="5569" y="28920"/>
                </a:lnTo>
                <a:lnTo>
                  <a:pt x="4819" y="30527"/>
                </a:lnTo>
                <a:lnTo>
                  <a:pt x="3962" y="31331"/>
                </a:lnTo>
                <a:lnTo>
                  <a:pt x="3212" y="32937"/>
                </a:lnTo>
                <a:lnTo>
                  <a:pt x="1606" y="33740"/>
                </a:lnTo>
                <a:lnTo>
                  <a:pt x="0" y="33740"/>
                </a:lnTo>
                <a:lnTo>
                  <a:pt x="0" y="41774"/>
                </a:lnTo>
                <a:lnTo>
                  <a:pt x="3212" y="40970"/>
                </a:lnTo>
                <a:lnTo>
                  <a:pt x="4819" y="39364"/>
                </a:lnTo>
                <a:lnTo>
                  <a:pt x="7175" y="37758"/>
                </a:lnTo>
                <a:lnTo>
                  <a:pt x="10388" y="34544"/>
                </a:lnTo>
                <a:lnTo>
                  <a:pt x="11245" y="32134"/>
                </a:lnTo>
                <a:lnTo>
                  <a:pt x="12851" y="30527"/>
                </a:lnTo>
                <a:lnTo>
                  <a:pt x="13601" y="28117"/>
                </a:lnTo>
                <a:lnTo>
                  <a:pt x="14458" y="25707"/>
                </a:lnTo>
                <a:lnTo>
                  <a:pt x="15207" y="23297"/>
                </a:lnTo>
                <a:lnTo>
                  <a:pt x="15207" y="0"/>
                </a:lnTo>
                <a:close/>
              </a:path>
            </a:pathLst>
          </a:custGeom>
          <a:solidFill>
            <a:srgbClr val="FDFDFD"/>
          </a:solidFill>
        </p:spPr>
        <p:txBody>
          <a:bodyPr wrap="square" lIns="0" tIns="0" rIns="0" bIns="0" rtlCol="0"/>
          <a:lstStyle/>
          <a:p>
            <a:endParaRPr/>
          </a:p>
        </p:txBody>
      </p:sp>
      <p:sp>
        <p:nvSpPr>
          <p:cNvPr id="7" name="object 7"/>
          <p:cNvSpPr/>
          <p:nvPr/>
        </p:nvSpPr>
        <p:spPr>
          <a:xfrm>
            <a:off x="2469088" y="1190010"/>
            <a:ext cx="306086" cy="12451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303347" y="203538"/>
            <a:ext cx="0" cy="986790"/>
          </a:xfrm>
          <a:custGeom>
            <a:avLst/>
            <a:gdLst/>
            <a:ahLst/>
            <a:cxnLst/>
            <a:rect l="l" t="t" r="r" b="b"/>
            <a:pathLst>
              <a:path h="986790">
                <a:moveTo>
                  <a:pt x="0" y="0"/>
                </a:moveTo>
                <a:lnTo>
                  <a:pt x="0" y="986471"/>
                </a:lnTo>
              </a:path>
            </a:pathLst>
          </a:custGeom>
          <a:ln w="6425">
            <a:solidFill>
              <a:srgbClr val="FDFDFD"/>
            </a:solidFill>
          </a:ln>
        </p:spPr>
        <p:txBody>
          <a:bodyPr wrap="square" lIns="0" tIns="0" rIns="0" bIns="0" rtlCol="0"/>
          <a:lstStyle/>
          <a:p>
            <a:endParaRPr/>
          </a:p>
        </p:txBody>
      </p:sp>
      <p:sp>
        <p:nvSpPr>
          <p:cNvPr id="9" name="object 9"/>
          <p:cNvSpPr/>
          <p:nvPr/>
        </p:nvSpPr>
        <p:spPr>
          <a:xfrm>
            <a:off x="1416636" y="295885"/>
            <a:ext cx="1393881" cy="20726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418992" y="591517"/>
            <a:ext cx="148652" cy="14862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593348" y="593123"/>
            <a:ext cx="111703" cy="14540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729148" y="589107"/>
            <a:ext cx="151865" cy="15264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901897" y="593123"/>
            <a:ext cx="182387" cy="145401"/>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2151757" y="589107"/>
            <a:ext cx="88355" cy="152640"/>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2259390" y="589107"/>
            <a:ext cx="132587" cy="149417"/>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2411255" y="591517"/>
            <a:ext cx="319687" cy="150230"/>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2757503" y="593123"/>
            <a:ext cx="53340" cy="145415"/>
          </a:xfrm>
          <a:custGeom>
            <a:avLst/>
            <a:gdLst/>
            <a:ahLst/>
            <a:cxnLst/>
            <a:rect l="l" t="t" r="r" b="b"/>
            <a:pathLst>
              <a:path w="53339" h="145415">
                <a:moveTo>
                  <a:pt x="11994" y="0"/>
                </a:moveTo>
                <a:lnTo>
                  <a:pt x="749" y="0"/>
                </a:lnTo>
                <a:lnTo>
                  <a:pt x="749" y="2409"/>
                </a:lnTo>
                <a:lnTo>
                  <a:pt x="3212" y="4016"/>
                </a:lnTo>
                <a:lnTo>
                  <a:pt x="4819" y="4016"/>
                </a:lnTo>
                <a:lnTo>
                  <a:pt x="11245" y="5622"/>
                </a:lnTo>
                <a:lnTo>
                  <a:pt x="16064" y="7228"/>
                </a:lnTo>
                <a:lnTo>
                  <a:pt x="17671" y="13654"/>
                </a:lnTo>
                <a:lnTo>
                  <a:pt x="17671" y="135762"/>
                </a:lnTo>
                <a:lnTo>
                  <a:pt x="14458" y="139778"/>
                </a:lnTo>
                <a:lnTo>
                  <a:pt x="5569" y="140581"/>
                </a:lnTo>
                <a:lnTo>
                  <a:pt x="1606" y="141385"/>
                </a:lnTo>
                <a:lnTo>
                  <a:pt x="0" y="142188"/>
                </a:lnTo>
                <a:lnTo>
                  <a:pt x="0" y="144597"/>
                </a:lnTo>
                <a:lnTo>
                  <a:pt x="2356" y="145401"/>
                </a:lnTo>
                <a:lnTo>
                  <a:pt x="11245" y="145401"/>
                </a:lnTo>
                <a:lnTo>
                  <a:pt x="19277" y="143794"/>
                </a:lnTo>
                <a:lnTo>
                  <a:pt x="53013" y="143794"/>
                </a:lnTo>
                <a:lnTo>
                  <a:pt x="53013" y="142188"/>
                </a:lnTo>
                <a:lnTo>
                  <a:pt x="51407" y="141385"/>
                </a:lnTo>
                <a:lnTo>
                  <a:pt x="48194" y="140581"/>
                </a:lnTo>
                <a:lnTo>
                  <a:pt x="37698" y="138172"/>
                </a:lnTo>
                <a:lnTo>
                  <a:pt x="36092" y="135762"/>
                </a:lnTo>
                <a:lnTo>
                  <a:pt x="35342" y="127730"/>
                </a:lnTo>
                <a:lnTo>
                  <a:pt x="35436" y="41474"/>
                </a:lnTo>
                <a:lnTo>
                  <a:pt x="35658" y="27628"/>
                </a:lnTo>
                <a:lnTo>
                  <a:pt x="36092" y="16867"/>
                </a:lnTo>
                <a:lnTo>
                  <a:pt x="36092" y="8835"/>
                </a:lnTo>
                <a:lnTo>
                  <a:pt x="38555" y="6425"/>
                </a:lnTo>
                <a:lnTo>
                  <a:pt x="47337" y="4819"/>
                </a:lnTo>
                <a:lnTo>
                  <a:pt x="50550" y="4016"/>
                </a:lnTo>
                <a:lnTo>
                  <a:pt x="52156" y="3212"/>
                </a:lnTo>
                <a:lnTo>
                  <a:pt x="52156" y="803"/>
                </a:lnTo>
                <a:lnTo>
                  <a:pt x="17671" y="803"/>
                </a:lnTo>
                <a:lnTo>
                  <a:pt x="11994" y="0"/>
                </a:lnTo>
                <a:close/>
              </a:path>
              <a:path w="53339" h="145415">
                <a:moveTo>
                  <a:pt x="53013" y="143794"/>
                </a:moveTo>
                <a:lnTo>
                  <a:pt x="32129" y="143794"/>
                </a:lnTo>
                <a:lnTo>
                  <a:pt x="43374" y="144597"/>
                </a:lnTo>
                <a:lnTo>
                  <a:pt x="53013" y="144597"/>
                </a:lnTo>
                <a:lnTo>
                  <a:pt x="53013" y="143794"/>
                </a:lnTo>
                <a:close/>
              </a:path>
              <a:path w="53339" h="145415">
                <a:moveTo>
                  <a:pt x="49800" y="0"/>
                </a:moveTo>
                <a:lnTo>
                  <a:pt x="43374" y="0"/>
                </a:lnTo>
                <a:lnTo>
                  <a:pt x="32129" y="803"/>
                </a:lnTo>
                <a:lnTo>
                  <a:pt x="52156" y="803"/>
                </a:lnTo>
                <a:lnTo>
                  <a:pt x="49800" y="0"/>
                </a:lnTo>
                <a:close/>
              </a:path>
            </a:pathLst>
          </a:custGeom>
          <a:solidFill>
            <a:srgbClr val="FDFDFD"/>
          </a:solidFill>
        </p:spPr>
        <p:txBody>
          <a:bodyPr wrap="square" lIns="0" tIns="0" rIns="0" bIns="0" rtlCol="0"/>
          <a:lstStyle/>
          <a:p>
            <a:endParaRPr/>
          </a:p>
        </p:txBody>
      </p:sp>
      <p:sp>
        <p:nvSpPr>
          <p:cNvPr id="18" name="object 18"/>
          <p:cNvSpPr/>
          <p:nvPr/>
        </p:nvSpPr>
        <p:spPr>
          <a:xfrm>
            <a:off x="1418992" y="827701"/>
            <a:ext cx="1391524" cy="224939"/>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318410" y="244010"/>
            <a:ext cx="871660" cy="907434"/>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3631691" y="1171955"/>
            <a:ext cx="5512308" cy="3971542"/>
          </a:xfrm>
          <a:prstGeom prst="rect">
            <a:avLst/>
          </a:prstGeom>
          <a:blipFill>
            <a:blip r:embed="rId15" cstate="print"/>
            <a:stretch>
              <a:fillRect/>
            </a:stretch>
          </a:blipFill>
        </p:spPr>
        <p:txBody>
          <a:bodyPr wrap="square" lIns="0" tIns="0" rIns="0" bIns="0" rtlCol="0"/>
          <a:lstStyle/>
          <a:p>
            <a:endParaRPr/>
          </a:p>
        </p:txBody>
      </p:sp>
      <p:sp>
        <p:nvSpPr>
          <p:cNvPr id="21" name="object 21"/>
          <p:cNvSpPr txBox="1"/>
          <p:nvPr/>
        </p:nvSpPr>
        <p:spPr>
          <a:xfrm>
            <a:off x="1275333" y="1676857"/>
            <a:ext cx="5076825" cy="786130"/>
          </a:xfrm>
          <a:prstGeom prst="rect">
            <a:avLst/>
          </a:prstGeom>
        </p:spPr>
        <p:txBody>
          <a:bodyPr vert="horz" wrap="square" lIns="0" tIns="59055" rIns="0" bIns="0" rtlCol="0">
            <a:spAutoFit/>
          </a:bodyPr>
          <a:lstStyle/>
          <a:p>
            <a:pPr marL="12700" marR="5080">
              <a:lnSpc>
                <a:spcPts val="2830"/>
              </a:lnSpc>
              <a:spcBef>
                <a:spcPts val="465"/>
              </a:spcBef>
            </a:pPr>
            <a:r>
              <a:rPr sz="2600" b="1" spc="10" dirty="0">
                <a:solidFill>
                  <a:srgbClr val="FDFFFF"/>
                </a:solidFill>
                <a:latin typeface="Verdana"/>
                <a:cs typeface="Verdana"/>
              </a:rPr>
              <a:t>Il supporto amministrativo  nel percorso del</a:t>
            </a:r>
            <a:r>
              <a:rPr sz="2600" b="1" spc="-35" dirty="0">
                <a:solidFill>
                  <a:srgbClr val="FDFFFF"/>
                </a:solidFill>
                <a:latin typeface="Verdana"/>
                <a:cs typeface="Verdana"/>
              </a:rPr>
              <a:t> </a:t>
            </a:r>
            <a:r>
              <a:rPr sz="2600" b="1" spc="10" dirty="0">
                <a:solidFill>
                  <a:srgbClr val="FDFFFF"/>
                </a:solidFill>
                <a:latin typeface="Verdana"/>
                <a:cs typeface="Verdana"/>
              </a:rPr>
              <a:t>dottorato</a:t>
            </a:r>
            <a:endParaRPr sz="2600">
              <a:latin typeface="Verdana"/>
              <a:cs typeface="Verdana"/>
            </a:endParaRPr>
          </a:p>
        </p:txBody>
      </p:sp>
      <p:sp>
        <p:nvSpPr>
          <p:cNvPr id="22" name="object 22"/>
          <p:cNvSpPr txBox="1"/>
          <p:nvPr/>
        </p:nvSpPr>
        <p:spPr>
          <a:xfrm>
            <a:off x="78739" y="4133799"/>
            <a:ext cx="4270375"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1D2A4F"/>
                </a:solidFill>
                <a:latin typeface="Verdana"/>
                <a:cs typeface="Verdana"/>
              </a:rPr>
              <a:t>Sabrina Pazzagli – </a:t>
            </a:r>
            <a:r>
              <a:rPr lang="it-IT" sz="1600" b="1" spc="-5" dirty="0">
                <a:solidFill>
                  <a:srgbClr val="1D2A4F"/>
                </a:solidFill>
                <a:latin typeface="Verdana"/>
                <a:cs typeface="Verdana"/>
              </a:rPr>
              <a:t>Cristina </a:t>
            </a:r>
            <a:r>
              <a:rPr lang="it-IT" sz="1600" b="1" spc="-5" dirty="0" err="1">
                <a:solidFill>
                  <a:srgbClr val="1D2A4F"/>
                </a:solidFill>
                <a:latin typeface="Verdana"/>
                <a:cs typeface="Verdana"/>
              </a:rPr>
              <a:t>Giacoia</a:t>
            </a:r>
            <a:endParaRPr sz="1600" dirty="0">
              <a:latin typeface="Verdana"/>
              <a:cs typeface="Verdana"/>
            </a:endParaRPr>
          </a:p>
        </p:txBody>
      </p:sp>
      <p:sp>
        <p:nvSpPr>
          <p:cNvPr id="23" name="object 23"/>
          <p:cNvSpPr txBox="1"/>
          <p:nvPr/>
        </p:nvSpPr>
        <p:spPr>
          <a:xfrm>
            <a:off x="78739" y="4465116"/>
            <a:ext cx="5379720" cy="175048"/>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FDFFFF"/>
                </a:solidFill>
                <a:latin typeface="Verdana"/>
                <a:cs typeface="Verdana"/>
              </a:rPr>
              <a:t>Settore Dottorato di ricerca – Dipartimento di </a:t>
            </a:r>
            <a:r>
              <a:rPr lang="it-IT" sz="1050" dirty="0">
                <a:solidFill>
                  <a:srgbClr val="FDFFFF"/>
                </a:solidFill>
                <a:latin typeface="Verdana"/>
                <a:cs typeface="Verdana"/>
              </a:rPr>
              <a:t>Medicina Sperimentale e Clinica</a:t>
            </a:r>
            <a:endParaRPr sz="1050" dirty="0">
              <a:latin typeface="Verdana"/>
              <a:cs typeface="Verdana"/>
            </a:endParaRPr>
          </a:p>
        </p:txBody>
      </p:sp>
      <p:sp>
        <p:nvSpPr>
          <p:cNvPr id="24" name="Segnaposto piè di pagina 23">
            <a:extLst>
              <a:ext uri="{FF2B5EF4-FFF2-40B4-BE49-F238E27FC236}">
                <a16:creationId xmlns:a16="http://schemas.microsoft.com/office/drawing/2014/main" id="{C7937D9C-6943-47F4-BDE6-ECF08CA6FEC4}"/>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25" name="Segnaposto numero diapositiva 24">
            <a:extLst>
              <a:ext uri="{FF2B5EF4-FFF2-40B4-BE49-F238E27FC236}">
                <a16:creationId xmlns:a16="http://schemas.microsoft.com/office/drawing/2014/main" id="{DF2B70F2-595C-4A8C-98E1-807584467A0E}"/>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1</a:t>
            </a:fld>
            <a:endParaRPr lang="it-IT" spc="1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5480" y="1372006"/>
            <a:ext cx="7428865" cy="3072765"/>
          </a:xfrm>
          <a:prstGeom prst="rect">
            <a:avLst/>
          </a:prstGeom>
        </p:spPr>
        <p:txBody>
          <a:bodyPr vert="horz" wrap="square" lIns="0" tIns="12700" rIns="0" bIns="0" rtlCol="0">
            <a:spAutoFit/>
          </a:bodyPr>
          <a:lstStyle/>
          <a:p>
            <a:pPr marL="12700" marR="5080" algn="just">
              <a:lnSpc>
                <a:spcPct val="114399"/>
              </a:lnSpc>
              <a:spcBef>
                <a:spcPts val="100"/>
              </a:spcBef>
            </a:pPr>
            <a:r>
              <a:rPr sz="1600" spc="-5" dirty="0">
                <a:latin typeface="Verdana"/>
                <a:cs typeface="Verdana"/>
              </a:rPr>
              <a:t>Dal primo </a:t>
            </a:r>
            <a:r>
              <a:rPr sz="1600" dirty="0">
                <a:latin typeface="Verdana"/>
                <a:cs typeface="Verdana"/>
              </a:rPr>
              <a:t>anno </a:t>
            </a:r>
            <a:r>
              <a:rPr sz="1600" spc="-5" dirty="0">
                <a:latin typeface="Verdana"/>
                <a:cs typeface="Verdana"/>
              </a:rPr>
              <a:t>di </a:t>
            </a:r>
            <a:r>
              <a:rPr sz="1600" dirty="0">
                <a:latin typeface="Verdana"/>
                <a:cs typeface="Verdana"/>
              </a:rPr>
              <a:t>corso </a:t>
            </a:r>
            <a:r>
              <a:rPr sz="1600" spc="-5" dirty="0">
                <a:latin typeface="Verdana"/>
                <a:cs typeface="Verdana"/>
              </a:rPr>
              <a:t>a ciascun dottorando, </a:t>
            </a:r>
            <a:r>
              <a:rPr sz="1600" u="sng" spc="-5" dirty="0">
                <a:uFill>
                  <a:solidFill>
                    <a:srgbClr val="000000"/>
                  </a:solidFill>
                </a:uFill>
                <a:latin typeface="Verdana"/>
                <a:cs typeface="Verdana"/>
              </a:rPr>
              <a:t>con o senza </a:t>
            </a:r>
            <a:r>
              <a:rPr sz="1600" u="sng" dirty="0">
                <a:uFill>
                  <a:solidFill>
                    <a:srgbClr val="000000"/>
                  </a:solidFill>
                </a:uFill>
                <a:latin typeface="Verdana"/>
                <a:cs typeface="Verdana"/>
              </a:rPr>
              <a:t>borsa</a:t>
            </a:r>
            <a:r>
              <a:rPr sz="1600" dirty="0">
                <a:latin typeface="Verdana"/>
                <a:cs typeface="Verdana"/>
              </a:rPr>
              <a:t>, </a:t>
            </a:r>
            <a:r>
              <a:rPr sz="1600" spc="-5" dirty="0">
                <a:latin typeface="Verdana"/>
                <a:cs typeface="Verdana"/>
              </a:rPr>
              <a:t>è  assicurato </a:t>
            </a:r>
            <a:r>
              <a:rPr sz="1600" dirty="0">
                <a:latin typeface="Verdana"/>
                <a:cs typeface="Verdana"/>
              </a:rPr>
              <a:t>un </a:t>
            </a:r>
            <a:r>
              <a:rPr sz="1600" spc="-5" dirty="0">
                <a:latin typeface="Verdana"/>
                <a:cs typeface="Verdana"/>
              </a:rPr>
              <a:t>budget del 10% dell’importo della </a:t>
            </a:r>
            <a:r>
              <a:rPr sz="1600" dirty="0">
                <a:latin typeface="Verdana"/>
                <a:cs typeface="Verdana"/>
              </a:rPr>
              <a:t>borsa </a:t>
            </a:r>
            <a:r>
              <a:rPr sz="1600" spc="-5" dirty="0">
                <a:latin typeface="Verdana"/>
                <a:cs typeface="Verdana"/>
              </a:rPr>
              <a:t>(pari a 4.872,90  euro).</a:t>
            </a:r>
            <a:endParaRPr sz="1600">
              <a:latin typeface="Verdana"/>
              <a:cs typeface="Verdana"/>
            </a:endParaRPr>
          </a:p>
          <a:p>
            <a:pPr marL="12700">
              <a:lnSpc>
                <a:spcPct val="100000"/>
              </a:lnSpc>
              <a:spcBef>
                <a:spcPts val="1680"/>
              </a:spcBef>
            </a:pPr>
            <a:r>
              <a:rPr sz="1600" spc="-10" dirty="0">
                <a:latin typeface="Verdana"/>
                <a:cs typeface="Verdana"/>
              </a:rPr>
              <a:t>Deve essere utilizzato </a:t>
            </a:r>
            <a:r>
              <a:rPr sz="1600" b="1" spc="-10" dirty="0">
                <a:solidFill>
                  <a:srgbClr val="C00000"/>
                </a:solidFill>
                <a:latin typeface="Verdana"/>
                <a:cs typeface="Verdana"/>
              </a:rPr>
              <a:t>entro il </a:t>
            </a:r>
            <a:r>
              <a:rPr sz="1600" b="1" spc="-5" dirty="0">
                <a:solidFill>
                  <a:srgbClr val="C00000"/>
                </a:solidFill>
                <a:latin typeface="Verdana"/>
                <a:cs typeface="Verdana"/>
              </a:rPr>
              <a:t>triennio di durata </a:t>
            </a:r>
            <a:r>
              <a:rPr sz="1600" b="1" spc="-10" dirty="0">
                <a:solidFill>
                  <a:srgbClr val="C00000"/>
                </a:solidFill>
                <a:latin typeface="Verdana"/>
                <a:cs typeface="Verdana"/>
              </a:rPr>
              <a:t>del</a:t>
            </a:r>
            <a:r>
              <a:rPr sz="1600" b="1" spc="254" dirty="0">
                <a:solidFill>
                  <a:srgbClr val="C00000"/>
                </a:solidFill>
                <a:latin typeface="Verdana"/>
                <a:cs typeface="Verdana"/>
              </a:rPr>
              <a:t> </a:t>
            </a:r>
            <a:r>
              <a:rPr sz="1600" b="1" spc="-10" dirty="0">
                <a:solidFill>
                  <a:srgbClr val="C00000"/>
                </a:solidFill>
                <a:latin typeface="Verdana"/>
                <a:cs typeface="Verdana"/>
              </a:rPr>
              <a:t>ciclo</a:t>
            </a:r>
            <a:r>
              <a:rPr sz="1600" spc="-10" dirty="0">
                <a:latin typeface="Verdana"/>
                <a:cs typeface="Verdana"/>
              </a:rPr>
              <a:t>.</a:t>
            </a:r>
            <a:endParaRPr sz="1600">
              <a:latin typeface="Verdana"/>
              <a:cs typeface="Verdana"/>
            </a:endParaRPr>
          </a:p>
          <a:p>
            <a:pPr marL="12700">
              <a:lnSpc>
                <a:spcPct val="100000"/>
              </a:lnSpc>
              <a:spcBef>
                <a:spcPts val="1680"/>
              </a:spcBef>
            </a:pPr>
            <a:r>
              <a:rPr sz="1600" spc="-20" dirty="0">
                <a:latin typeface="Verdana"/>
                <a:cs typeface="Verdana"/>
              </a:rPr>
              <a:t>L'utilizzo</a:t>
            </a:r>
            <a:r>
              <a:rPr sz="1600" spc="409" dirty="0">
                <a:latin typeface="Verdana"/>
                <a:cs typeface="Verdana"/>
              </a:rPr>
              <a:t> </a:t>
            </a:r>
            <a:r>
              <a:rPr sz="1600" spc="-5" dirty="0">
                <a:latin typeface="Verdana"/>
                <a:cs typeface="Verdana"/>
              </a:rPr>
              <a:t>è</a:t>
            </a:r>
            <a:r>
              <a:rPr sz="1600" spc="420" dirty="0">
                <a:latin typeface="Verdana"/>
                <a:cs typeface="Verdana"/>
              </a:rPr>
              <a:t> </a:t>
            </a:r>
            <a:r>
              <a:rPr sz="1600" spc="-5" dirty="0">
                <a:latin typeface="Verdana"/>
                <a:cs typeface="Verdana"/>
              </a:rPr>
              <a:t>comunque</a:t>
            </a:r>
            <a:r>
              <a:rPr sz="1600" spc="409" dirty="0">
                <a:latin typeface="Verdana"/>
                <a:cs typeface="Verdana"/>
              </a:rPr>
              <a:t> </a:t>
            </a:r>
            <a:r>
              <a:rPr sz="1600" dirty="0">
                <a:latin typeface="Verdana"/>
                <a:cs typeface="Verdana"/>
              </a:rPr>
              <a:t>concesso</a:t>
            </a:r>
            <a:r>
              <a:rPr sz="1600" spc="415" dirty="0">
                <a:latin typeface="Verdana"/>
                <a:cs typeface="Verdana"/>
              </a:rPr>
              <a:t> </a:t>
            </a:r>
            <a:r>
              <a:rPr sz="1600" spc="-5" dirty="0">
                <a:latin typeface="Verdana"/>
                <a:cs typeface="Verdana"/>
              </a:rPr>
              <a:t>anche</a:t>
            </a:r>
            <a:r>
              <a:rPr sz="1600" spc="409" dirty="0">
                <a:latin typeface="Verdana"/>
                <a:cs typeface="Verdana"/>
              </a:rPr>
              <a:t> </a:t>
            </a:r>
            <a:r>
              <a:rPr sz="1600" spc="-5" dirty="0">
                <a:latin typeface="Verdana"/>
                <a:cs typeface="Verdana"/>
              </a:rPr>
              <a:t>durante</a:t>
            </a:r>
            <a:r>
              <a:rPr sz="1600" spc="405" dirty="0">
                <a:latin typeface="Verdana"/>
                <a:cs typeface="Verdana"/>
              </a:rPr>
              <a:t> </a:t>
            </a:r>
            <a:r>
              <a:rPr sz="1600" spc="-5" dirty="0">
                <a:latin typeface="Verdana"/>
                <a:cs typeface="Verdana"/>
              </a:rPr>
              <a:t>l'eventuale</a:t>
            </a:r>
            <a:r>
              <a:rPr sz="1600" spc="415" dirty="0">
                <a:latin typeface="Verdana"/>
                <a:cs typeface="Verdana"/>
              </a:rPr>
              <a:t> </a:t>
            </a:r>
            <a:r>
              <a:rPr sz="1600" spc="-5" dirty="0">
                <a:latin typeface="Verdana"/>
                <a:cs typeface="Verdana"/>
              </a:rPr>
              <a:t>periodo</a:t>
            </a:r>
            <a:r>
              <a:rPr sz="1600" spc="415" dirty="0">
                <a:latin typeface="Verdana"/>
                <a:cs typeface="Verdana"/>
              </a:rPr>
              <a:t> </a:t>
            </a:r>
            <a:r>
              <a:rPr sz="1600" spc="-5" dirty="0">
                <a:latin typeface="Verdana"/>
                <a:cs typeface="Verdana"/>
              </a:rPr>
              <a:t>di</a:t>
            </a:r>
            <a:endParaRPr sz="1600">
              <a:latin typeface="Verdana"/>
              <a:cs typeface="Verdana"/>
            </a:endParaRPr>
          </a:p>
          <a:p>
            <a:pPr marL="12700">
              <a:lnSpc>
                <a:spcPct val="100000"/>
              </a:lnSpc>
              <a:spcBef>
                <a:spcPts val="290"/>
              </a:spcBef>
            </a:pPr>
            <a:r>
              <a:rPr sz="1600" b="1" spc="-10" dirty="0">
                <a:solidFill>
                  <a:srgbClr val="C00000"/>
                </a:solidFill>
                <a:latin typeface="Verdana"/>
                <a:cs typeface="Verdana"/>
              </a:rPr>
              <a:t>proroga </a:t>
            </a:r>
            <a:r>
              <a:rPr sz="1600" spc="-5" dirty="0">
                <a:latin typeface="Verdana"/>
                <a:cs typeface="Verdana"/>
              </a:rPr>
              <a:t>accordato </a:t>
            </a:r>
            <a:r>
              <a:rPr sz="1600" spc="-10" dirty="0">
                <a:latin typeface="Verdana"/>
                <a:cs typeface="Verdana"/>
              </a:rPr>
              <a:t>per la </a:t>
            </a:r>
            <a:r>
              <a:rPr sz="1600" spc="-5" dirty="0">
                <a:latin typeface="Verdana"/>
                <a:cs typeface="Verdana"/>
              </a:rPr>
              <a:t>consegna </a:t>
            </a:r>
            <a:r>
              <a:rPr sz="1600" spc="-10" dirty="0">
                <a:latin typeface="Verdana"/>
                <a:cs typeface="Verdana"/>
              </a:rPr>
              <a:t>della</a:t>
            </a:r>
            <a:r>
              <a:rPr sz="1600" spc="225" dirty="0">
                <a:latin typeface="Verdana"/>
                <a:cs typeface="Verdana"/>
              </a:rPr>
              <a:t> </a:t>
            </a:r>
            <a:r>
              <a:rPr sz="1600" spc="-10" dirty="0">
                <a:latin typeface="Verdana"/>
                <a:cs typeface="Verdana"/>
              </a:rPr>
              <a:t>tesi.</a:t>
            </a:r>
            <a:endParaRPr sz="1600">
              <a:latin typeface="Verdana"/>
              <a:cs typeface="Verdana"/>
            </a:endParaRPr>
          </a:p>
          <a:p>
            <a:pPr marL="12700" marR="5080" algn="just">
              <a:lnSpc>
                <a:spcPct val="114399"/>
              </a:lnSpc>
              <a:spcBef>
                <a:spcPts val="1405"/>
              </a:spcBef>
            </a:pPr>
            <a:r>
              <a:rPr sz="1600" dirty="0">
                <a:latin typeface="Verdana"/>
                <a:cs typeface="Verdana"/>
              </a:rPr>
              <a:t>Il </a:t>
            </a:r>
            <a:r>
              <a:rPr sz="1600" spc="-5" dirty="0">
                <a:latin typeface="Verdana"/>
                <a:cs typeface="Verdana"/>
              </a:rPr>
              <a:t>budget è finalizzato a sostenere </a:t>
            </a:r>
            <a:r>
              <a:rPr sz="1600" spc="-10" dirty="0">
                <a:latin typeface="Verdana"/>
                <a:cs typeface="Verdana"/>
              </a:rPr>
              <a:t>le </a:t>
            </a:r>
            <a:r>
              <a:rPr sz="1600" spc="-5" dirty="0">
                <a:latin typeface="Verdana"/>
                <a:cs typeface="Verdana"/>
              </a:rPr>
              <a:t>attività di </a:t>
            </a:r>
            <a:r>
              <a:rPr sz="1600" dirty="0">
                <a:latin typeface="Verdana"/>
                <a:cs typeface="Verdana"/>
              </a:rPr>
              <a:t>ricerca, formazione </a:t>
            </a:r>
            <a:r>
              <a:rPr sz="1600" spc="-5" dirty="0">
                <a:latin typeface="Verdana"/>
                <a:cs typeface="Verdana"/>
              </a:rPr>
              <a:t>e  mobilità </a:t>
            </a:r>
            <a:r>
              <a:rPr sz="1600" spc="-10" dirty="0">
                <a:latin typeface="Verdana"/>
                <a:cs typeface="Verdana"/>
              </a:rPr>
              <a:t>in </a:t>
            </a:r>
            <a:r>
              <a:rPr sz="1600" dirty="0">
                <a:latin typeface="Verdana"/>
                <a:cs typeface="Verdana"/>
              </a:rPr>
              <a:t>Italia </a:t>
            </a:r>
            <a:r>
              <a:rPr sz="1600" spc="-5" dirty="0">
                <a:latin typeface="Verdana"/>
                <a:cs typeface="Verdana"/>
              </a:rPr>
              <a:t>e all’estero </a:t>
            </a:r>
            <a:r>
              <a:rPr sz="1600" dirty="0">
                <a:latin typeface="Verdana"/>
                <a:cs typeface="Verdana"/>
              </a:rPr>
              <a:t>ed </a:t>
            </a:r>
            <a:r>
              <a:rPr sz="1600" spc="-10" dirty="0">
                <a:latin typeface="Verdana"/>
                <a:cs typeface="Verdana"/>
              </a:rPr>
              <a:t>il </a:t>
            </a:r>
            <a:r>
              <a:rPr sz="1600" spc="-5" dirty="0">
                <a:latin typeface="Verdana"/>
                <a:cs typeface="Verdana"/>
              </a:rPr>
              <a:t>suo </a:t>
            </a:r>
            <a:r>
              <a:rPr sz="1600" spc="-10" dirty="0">
                <a:latin typeface="Verdana"/>
                <a:cs typeface="Verdana"/>
              </a:rPr>
              <a:t>utilizzo deve </a:t>
            </a:r>
            <a:r>
              <a:rPr sz="1600" spc="-5" dirty="0">
                <a:latin typeface="Verdana"/>
                <a:cs typeface="Verdana"/>
              </a:rPr>
              <a:t>essere </a:t>
            </a:r>
            <a:r>
              <a:rPr sz="1600" b="1" spc="-5" dirty="0">
                <a:solidFill>
                  <a:srgbClr val="C00000"/>
                </a:solidFill>
                <a:latin typeface="Verdana"/>
                <a:cs typeface="Verdana"/>
              </a:rPr>
              <a:t>coerente </a:t>
            </a:r>
            <a:r>
              <a:rPr sz="1600" spc="-5" dirty="0">
                <a:latin typeface="Verdana"/>
                <a:cs typeface="Verdana"/>
              </a:rPr>
              <a:t>con  gli obiettivi formativi e </a:t>
            </a:r>
            <a:r>
              <a:rPr sz="1600" spc="-10" dirty="0">
                <a:latin typeface="Verdana"/>
                <a:cs typeface="Verdana"/>
              </a:rPr>
              <a:t>scientifici </a:t>
            </a:r>
            <a:r>
              <a:rPr sz="1600" spc="-5" dirty="0">
                <a:latin typeface="Verdana"/>
                <a:cs typeface="Verdana"/>
              </a:rPr>
              <a:t>del percorso di</a:t>
            </a:r>
            <a:r>
              <a:rPr sz="1600" spc="190" dirty="0">
                <a:latin typeface="Verdana"/>
                <a:cs typeface="Verdana"/>
              </a:rPr>
              <a:t> </a:t>
            </a:r>
            <a:r>
              <a:rPr sz="1600" spc="-10" dirty="0">
                <a:latin typeface="Verdana"/>
                <a:cs typeface="Verdana"/>
              </a:rPr>
              <a:t>dottorato.</a:t>
            </a:r>
            <a:endParaRPr sz="1600">
              <a:latin typeface="Verdana"/>
              <a:cs typeface="Verdana"/>
            </a:endParaRPr>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object 5"/>
          <p:cNvSpPr txBox="1"/>
          <p:nvPr/>
        </p:nvSpPr>
        <p:spPr>
          <a:xfrm>
            <a:off x="8601836" y="4972487"/>
            <a:ext cx="138430" cy="121920"/>
          </a:xfrm>
          <a:prstGeom prst="rect">
            <a:avLst/>
          </a:prstGeom>
        </p:spPr>
        <p:txBody>
          <a:bodyPr vert="horz" wrap="square" lIns="0" tIns="15875" rIns="0" bIns="0" rtlCol="0">
            <a:spAutoFit/>
          </a:bodyPr>
          <a:lstStyle/>
          <a:p>
            <a:pPr marL="12700">
              <a:lnSpc>
                <a:spcPct val="100000"/>
              </a:lnSpc>
              <a:spcBef>
                <a:spcPts val="125"/>
              </a:spcBef>
            </a:pPr>
            <a:r>
              <a:rPr sz="600" b="1" spc="15" dirty="0">
                <a:latin typeface="Verdana"/>
                <a:cs typeface="Verdana"/>
              </a:rPr>
              <a:t>12</a:t>
            </a:r>
            <a:endParaRPr sz="600">
              <a:latin typeface="Verdana"/>
              <a:cs typeface="Verdana"/>
            </a:endParaRPr>
          </a:p>
        </p:txBody>
      </p:sp>
      <p:sp>
        <p:nvSpPr>
          <p:cNvPr id="3" name="object 3"/>
          <p:cNvSpPr txBox="1">
            <a:spLocks noGrp="1"/>
          </p:cNvSpPr>
          <p:nvPr>
            <p:ph type="title"/>
          </p:nvPr>
        </p:nvSpPr>
        <p:spPr>
          <a:xfrm>
            <a:off x="3489197" y="770890"/>
            <a:ext cx="2167255" cy="391160"/>
          </a:xfrm>
          <a:prstGeom prst="rect">
            <a:avLst/>
          </a:prstGeom>
        </p:spPr>
        <p:txBody>
          <a:bodyPr vert="horz" wrap="square" lIns="0" tIns="12700" rIns="0" bIns="0" rtlCol="0">
            <a:spAutoFit/>
          </a:bodyPr>
          <a:lstStyle/>
          <a:p>
            <a:pPr marL="12700">
              <a:lnSpc>
                <a:spcPct val="100000"/>
              </a:lnSpc>
              <a:spcBef>
                <a:spcPts val="100"/>
              </a:spcBef>
            </a:pPr>
            <a:r>
              <a:rPr sz="2400" spc="-5" dirty="0"/>
              <a:t>Budget</a:t>
            </a:r>
            <a:r>
              <a:rPr sz="2400" spc="-80" dirty="0"/>
              <a:t> </a:t>
            </a:r>
            <a:r>
              <a:rPr sz="2400" dirty="0"/>
              <a:t>10%</a:t>
            </a:r>
          </a:p>
        </p:txBody>
      </p:sp>
      <p:sp>
        <p:nvSpPr>
          <p:cNvPr id="6" name="Segnaposto numero diapositiva 5">
            <a:extLst>
              <a:ext uri="{FF2B5EF4-FFF2-40B4-BE49-F238E27FC236}">
                <a16:creationId xmlns:a16="http://schemas.microsoft.com/office/drawing/2014/main" id="{4843DDE9-ABF2-46C3-A4F6-D0EBA8135587}"/>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10</a:t>
            </a:fld>
            <a:endParaRPr lang="it-IT" spc="1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9197" y="770890"/>
            <a:ext cx="2167255" cy="391160"/>
          </a:xfrm>
          <a:prstGeom prst="rect">
            <a:avLst/>
          </a:prstGeom>
        </p:spPr>
        <p:txBody>
          <a:bodyPr vert="horz" wrap="square" lIns="0" tIns="12700" rIns="0" bIns="0" rtlCol="0">
            <a:spAutoFit/>
          </a:bodyPr>
          <a:lstStyle/>
          <a:p>
            <a:pPr marL="12700">
              <a:lnSpc>
                <a:spcPct val="100000"/>
              </a:lnSpc>
              <a:spcBef>
                <a:spcPts val="100"/>
              </a:spcBef>
            </a:pPr>
            <a:r>
              <a:rPr sz="2400" spc="-5" dirty="0"/>
              <a:t>Budget</a:t>
            </a:r>
            <a:r>
              <a:rPr sz="2400" spc="-80" dirty="0"/>
              <a:t> </a:t>
            </a:r>
            <a:r>
              <a:rPr sz="2400" dirty="0"/>
              <a:t>10%</a:t>
            </a:r>
          </a:p>
        </p:txBody>
      </p:sp>
      <p:sp>
        <p:nvSpPr>
          <p:cNvPr id="3" name="object 3"/>
          <p:cNvSpPr txBox="1"/>
          <p:nvPr/>
        </p:nvSpPr>
        <p:spPr>
          <a:xfrm>
            <a:off x="766368" y="2202537"/>
            <a:ext cx="342900" cy="2101215"/>
          </a:xfrm>
          <a:prstGeom prst="rect">
            <a:avLst/>
          </a:prstGeom>
        </p:spPr>
        <p:txBody>
          <a:bodyPr vert="vert270" wrap="square" lIns="0" tIns="0" rIns="0" bIns="0" rtlCol="0">
            <a:spAutoFit/>
          </a:bodyPr>
          <a:lstStyle/>
          <a:p>
            <a:pPr marL="12700">
              <a:lnSpc>
                <a:spcPts val="2470"/>
              </a:lnSpc>
            </a:pPr>
            <a:r>
              <a:rPr sz="2500" spc="-5" dirty="0">
                <a:latin typeface="Calibri"/>
                <a:cs typeface="Calibri"/>
              </a:rPr>
              <a:t>Si </a:t>
            </a:r>
            <a:r>
              <a:rPr sz="2500" spc="-10" dirty="0">
                <a:latin typeface="Calibri"/>
                <a:cs typeface="Calibri"/>
              </a:rPr>
              <a:t>può </a:t>
            </a:r>
            <a:r>
              <a:rPr sz="2500" spc="-15" dirty="0">
                <a:latin typeface="Calibri"/>
                <a:cs typeface="Calibri"/>
              </a:rPr>
              <a:t>usare</a:t>
            </a:r>
            <a:r>
              <a:rPr sz="2500" spc="-30" dirty="0">
                <a:latin typeface="Calibri"/>
                <a:cs typeface="Calibri"/>
              </a:rPr>
              <a:t> </a:t>
            </a:r>
            <a:r>
              <a:rPr sz="2500" spc="-10" dirty="0">
                <a:latin typeface="Calibri"/>
                <a:cs typeface="Calibri"/>
              </a:rPr>
              <a:t>per</a:t>
            </a:r>
            <a:endParaRPr sz="2500">
              <a:latin typeface="Calibri"/>
              <a:cs typeface="Calibri"/>
            </a:endParaRPr>
          </a:p>
        </p:txBody>
      </p:sp>
      <p:sp>
        <p:nvSpPr>
          <p:cNvPr id="4" name="object 4"/>
          <p:cNvSpPr/>
          <p:nvPr/>
        </p:nvSpPr>
        <p:spPr>
          <a:xfrm>
            <a:off x="1382267" y="1621536"/>
            <a:ext cx="2836926" cy="281101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466469" y="2057171"/>
            <a:ext cx="2645410" cy="2204085"/>
          </a:xfrm>
          <a:prstGeom prst="rect">
            <a:avLst/>
          </a:prstGeom>
        </p:spPr>
        <p:txBody>
          <a:bodyPr vert="horz" wrap="square" lIns="0" tIns="26034" rIns="0" bIns="0" rtlCol="0">
            <a:spAutoFit/>
          </a:bodyPr>
          <a:lstStyle/>
          <a:p>
            <a:pPr marL="127000" indent="-114300">
              <a:lnSpc>
                <a:spcPct val="100000"/>
              </a:lnSpc>
              <a:spcBef>
                <a:spcPts val="204"/>
              </a:spcBef>
              <a:buChar char="•"/>
              <a:tabLst>
                <a:tab pos="127000" algn="l"/>
              </a:tabLst>
            </a:pPr>
            <a:r>
              <a:rPr sz="1300" spc="-10" dirty="0">
                <a:latin typeface="Calibri"/>
                <a:cs typeface="Calibri"/>
              </a:rPr>
              <a:t>spese </a:t>
            </a:r>
            <a:r>
              <a:rPr sz="1300" spc="-5" dirty="0">
                <a:latin typeface="Calibri"/>
                <a:cs typeface="Calibri"/>
              </a:rPr>
              <a:t>di </a:t>
            </a:r>
            <a:r>
              <a:rPr sz="1300" b="1" spc="-5" dirty="0">
                <a:latin typeface="Calibri"/>
                <a:cs typeface="Calibri"/>
              </a:rPr>
              <a:t>missione </a:t>
            </a:r>
            <a:r>
              <a:rPr sz="1300" spc="-5" dirty="0">
                <a:latin typeface="Calibri"/>
                <a:cs typeface="Calibri"/>
              </a:rPr>
              <a:t>in Italia e</a:t>
            </a:r>
            <a:r>
              <a:rPr sz="1300" spc="35" dirty="0">
                <a:latin typeface="Calibri"/>
                <a:cs typeface="Calibri"/>
              </a:rPr>
              <a:t> </a:t>
            </a:r>
            <a:r>
              <a:rPr sz="1300" spc="-20" dirty="0">
                <a:latin typeface="Calibri"/>
                <a:cs typeface="Calibri"/>
              </a:rPr>
              <a:t>all’estero</a:t>
            </a:r>
            <a:endParaRPr sz="1300">
              <a:latin typeface="Calibri"/>
              <a:cs typeface="Calibri"/>
            </a:endParaRPr>
          </a:p>
          <a:p>
            <a:pPr marL="127000" indent="-114300">
              <a:lnSpc>
                <a:spcPct val="100000"/>
              </a:lnSpc>
              <a:spcBef>
                <a:spcPts val="110"/>
              </a:spcBef>
              <a:buFont typeface="Calibri"/>
              <a:buChar char="•"/>
              <a:tabLst>
                <a:tab pos="127000" algn="l"/>
              </a:tabLst>
            </a:pPr>
            <a:r>
              <a:rPr sz="1300" b="1" spc="-5" dirty="0">
                <a:latin typeface="Calibri"/>
                <a:cs typeface="Calibri"/>
              </a:rPr>
              <a:t>iscrizione </a:t>
            </a:r>
            <a:r>
              <a:rPr sz="1300" spc="-5" dirty="0">
                <a:latin typeface="Calibri"/>
                <a:cs typeface="Calibri"/>
              </a:rPr>
              <a:t>a </a:t>
            </a:r>
            <a:r>
              <a:rPr sz="1300" spc="-10" dirty="0">
                <a:latin typeface="Calibri"/>
                <a:cs typeface="Calibri"/>
              </a:rPr>
              <a:t>corsi </a:t>
            </a:r>
            <a:r>
              <a:rPr sz="1300" spc="-5" dirty="0">
                <a:latin typeface="Calibri"/>
                <a:cs typeface="Calibri"/>
              </a:rPr>
              <a:t>di</a:t>
            </a:r>
            <a:r>
              <a:rPr sz="1300" spc="10" dirty="0">
                <a:latin typeface="Calibri"/>
                <a:cs typeface="Calibri"/>
              </a:rPr>
              <a:t> </a:t>
            </a:r>
            <a:r>
              <a:rPr sz="1300" spc="-10" dirty="0">
                <a:latin typeface="Calibri"/>
                <a:cs typeface="Calibri"/>
              </a:rPr>
              <a:t>formazione</a:t>
            </a:r>
            <a:endParaRPr sz="1300">
              <a:latin typeface="Calibri"/>
              <a:cs typeface="Calibri"/>
            </a:endParaRPr>
          </a:p>
          <a:p>
            <a:pPr marL="127000" marR="143510" indent="-114300">
              <a:lnSpc>
                <a:spcPts val="1430"/>
              </a:lnSpc>
              <a:spcBef>
                <a:spcPts val="265"/>
              </a:spcBef>
              <a:buFont typeface="Calibri"/>
              <a:buChar char="•"/>
              <a:tabLst>
                <a:tab pos="127000" algn="l"/>
              </a:tabLst>
            </a:pPr>
            <a:r>
              <a:rPr sz="1300" b="1" spc="-5" dirty="0">
                <a:latin typeface="Calibri"/>
                <a:cs typeface="Calibri"/>
              </a:rPr>
              <a:t>spese di pubblicazione </a:t>
            </a:r>
            <a:r>
              <a:rPr sz="1300" spc="-5" dirty="0">
                <a:latin typeface="Calibri"/>
                <a:cs typeface="Calibri"/>
              </a:rPr>
              <a:t>e </a:t>
            </a:r>
            <a:r>
              <a:rPr sz="1300" spc="-10" dirty="0">
                <a:latin typeface="Calibri"/>
                <a:cs typeface="Calibri"/>
              </a:rPr>
              <a:t>diffusione  </a:t>
            </a:r>
            <a:r>
              <a:rPr sz="1300" spc="-5" dirty="0">
                <a:latin typeface="Calibri"/>
                <a:cs typeface="Calibri"/>
              </a:rPr>
              <a:t>dei risultati</a:t>
            </a:r>
            <a:r>
              <a:rPr sz="1300" spc="-10" dirty="0">
                <a:latin typeface="Calibri"/>
                <a:cs typeface="Calibri"/>
              </a:rPr>
              <a:t> </a:t>
            </a:r>
            <a:r>
              <a:rPr sz="1300" spc="-5" dirty="0">
                <a:latin typeface="Calibri"/>
                <a:cs typeface="Calibri"/>
              </a:rPr>
              <a:t>scientifici</a:t>
            </a:r>
            <a:endParaRPr sz="1300">
              <a:latin typeface="Calibri"/>
              <a:cs typeface="Calibri"/>
            </a:endParaRPr>
          </a:p>
          <a:p>
            <a:pPr marL="127000" marR="476250" indent="-114300">
              <a:lnSpc>
                <a:spcPts val="1430"/>
              </a:lnSpc>
              <a:spcBef>
                <a:spcPts val="235"/>
              </a:spcBef>
              <a:buFont typeface="Calibri"/>
              <a:buChar char="•"/>
              <a:tabLst>
                <a:tab pos="127000" algn="l"/>
              </a:tabLst>
            </a:pPr>
            <a:r>
              <a:rPr sz="1300" b="1" spc="-10" dirty="0">
                <a:latin typeface="Calibri"/>
                <a:cs typeface="Calibri"/>
              </a:rPr>
              <a:t>materiali </a:t>
            </a:r>
            <a:r>
              <a:rPr sz="1300" b="1" spc="-5" dirty="0">
                <a:latin typeface="Calibri"/>
                <a:cs typeface="Calibri"/>
              </a:rPr>
              <a:t>di consumo </a:t>
            </a:r>
            <a:r>
              <a:rPr sz="1300" spc="-5" dirty="0">
                <a:latin typeface="Calibri"/>
                <a:cs typeface="Calibri"/>
              </a:rPr>
              <a:t>e </a:t>
            </a:r>
            <a:r>
              <a:rPr sz="1300" b="1" spc="-10" dirty="0">
                <a:latin typeface="Calibri"/>
                <a:cs typeface="Calibri"/>
              </a:rPr>
              <a:t>piccoli  strumenti </a:t>
            </a:r>
            <a:r>
              <a:rPr sz="1300" spc="-5" dirty="0">
                <a:latin typeface="Calibri"/>
                <a:cs typeface="Calibri"/>
              </a:rPr>
              <a:t>non</a:t>
            </a:r>
            <a:r>
              <a:rPr sz="1300" spc="35" dirty="0">
                <a:latin typeface="Calibri"/>
                <a:cs typeface="Calibri"/>
              </a:rPr>
              <a:t> </a:t>
            </a:r>
            <a:r>
              <a:rPr sz="1300" spc="-10" dirty="0">
                <a:latin typeface="Calibri"/>
                <a:cs typeface="Calibri"/>
              </a:rPr>
              <a:t>inventariabili</a:t>
            </a:r>
            <a:endParaRPr sz="1300">
              <a:latin typeface="Calibri"/>
              <a:cs typeface="Calibri"/>
            </a:endParaRPr>
          </a:p>
          <a:p>
            <a:pPr marL="127000" marR="741045" indent="-114300">
              <a:lnSpc>
                <a:spcPts val="1430"/>
              </a:lnSpc>
              <a:spcBef>
                <a:spcPts val="240"/>
              </a:spcBef>
              <a:buFont typeface="Calibri"/>
              <a:buChar char="•"/>
              <a:tabLst>
                <a:tab pos="127000" algn="l"/>
              </a:tabLst>
            </a:pPr>
            <a:r>
              <a:rPr sz="1300" b="1" spc="-10" dirty="0">
                <a:latin typeface="Calibri"/>
                <a:cs typeface="Calibri"/>
              </a:rPr>
              <a:t>software, licenze </a:t>
            </a:r>
            <a:r>
              <a:rPr sz="1300" b="1" spc="-5" dirty="0">
                <a:latin typeface="Calibri"/>
                <a:cs typeface="Calibri"/>
              </a:rPr>
              <a:t>e </a:t>
            </a:r>
            <a:r>
              <a:rPr sz="1300" b="1" spc="-10" dirty="0">
                <a:latin typeface="Calibri"/>
                <a:cs typeface="Calibri"/>
              </a:rPr>
              <a:t>risorse  bibliografiche</a:t>
            </a:r>
            <a:endParaRPr sz="1300">
              <a:latin typeface="Calibri"/>
              <a:cs typeface="Calibri"/>
            </a:endParaRPr>
          </a:p>
          <a:p>
            <a:pPr marL="127000" marR="5080" indent="-114300">
              <a:lnSpc>
                <a:spcPct val="91900"/>
              </a:lnSpc>
              <a:spcBef>
                <a:spcPts val="195"/>
              </a:spcBef>
              <a:buFont typeface="Calibri"/>
              <a:buChar char="•"/>
              <a:tabLst>
                <a:tab pos="127000" algn="l"/>
              </a:tabLst>
            </a:pPr>
            <a:r>
              <a:rPr sz="1300" b="1" spc="-5" dirty="0">
                <a:latin typeface="Calibri"/>
                <a:cs typeface="Calibri"/>
              </a:rPr>
              <a:t>servizi </a:t>
            </a:r>
            <a:r>
              <a:rPr sz="1300" b="1" spc="-10" dirty="0">
                <a:latin typeface="Calibri"/>
                <a:cs typeface="Calibri"/>
              </a:rPr>
              <a:t>esterni </a:t>
            </a:r>
            <a:r>
              <a:rPr sz="1300" spc="-5" dirty="0">
                <a:latin typeface="Calibri"/>
                <a:cs typeface="Calibri"/>
              </a:rPr>
              <a:t>(analisi di </a:t>
            </a:r>
            <a:r>
              <a:rPr sz="1300" spc="-10" dirty="0">
                <a:latin typeface="Calibri"/>
                <a:cs typeface="Calibri"/>
              </a:rPr>
              <a:t>laboratorio,  </a:t>
            </a:r>
            <a:r>
              <a:rPr sz="1300" spc="-5" dirty="0">
                <a:latin typeface="Calibri"/>
                <a:cs typeface="Calibri"/>
              </a:rPr>
              <a:t>traduzioni specialistiche, elaborazioni  </a:t>
            </a:r>
            <a:r>
              <a:rPr sz="1300" spc="-10" dirty="0">
                <a:latin typeface="Calibri"/>
                <a:cs typeface="Calibri"/>
              </a:rPr>
              <a:t>statistiche,</a:t>
            </a:r>
            <a:r>
              <a:rPr sz="1300" dirty="0">
                <a:latin typeface="Calibri"/>
                <a:cs typeface="Calibri"/>
              </a:rPr>
              <a:t> </a:t>
            </a:r>
            <a:r>
              <a:rPr sz="1300" spc="-10" dirty="0">
                <a:latin typeface="Calibri"/>
                <a:cs typeface="Calibri"/>
              </a:rPr>
              <a:t>etc.)</a:t>
            </a:r>
            <a:endParaRPr sz="1300">
              <a:latin typeface="Calibri"/>
              <a:cs typeface="Calibri"/>
            </a:endParaRPr>
          </a:p>
        </p:txBody>
      </p:sp>
      <p:sp>
        <p:nvSpPr>
          <p:cNvPr id="6" name="object 6"/>
          <p:cNvSpPr/>
          <p:nvPr/>
        </p:nvSpPr>
        <p:spPr>
          <a:xfrm>
            <a:off x="748283" y="995159"/>
            <a:ext cx="1107198" cy="110719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011927" y="2200667"/>
            <a:ext cx="342900" cy="1854835"/>
          </a:xfrm>
          <a:prstGeom prst="rect">
            <a:avLst/>
          </a:prstGeom>
        </p:spPr>
        <p:txBody>
          <a:bodyPr vert="vert270" wrap="square" lIns="0" tIns="0" rIns="0" bIns="0" rtlCol="0">
            <a:spAutoFit/>
          </a:bodyPr>
          <a:lstStyle/>
          <a:p>
            <a:pPr marL="12700">
              <a:lnSpc>
                <a:spcPts val="2470"/>
              </a:lnSpc>
            </a:pPr>
            <a:r>
              <a:rPr sz="2500" spc="-5" dirty="0">
                <a:latin typeface="Calibri"/>
                <a:cs typeface="Calibri"/>
              </a:rPr>
              <a:t>Non si </a:t>
            </a:r>
            <a:r>
              <a:rPr sz="2500" spc="-10" dirty="0">
                <a:latin typeface="Calibri"/>
                <a:cs typeface="Calibri"/>
              </a:rPr>
              <a:t>usa</a:t>
            </a:r>
            <a:r>
              <a:rPr sz="2500" spc="-45" dirty="0">
                <a:latin typeface="Calibri"/>
                <a:cs typeface="Calibri"/>
              </a:rPr>
              <a:t> </a:t>
            </a:r>
            <a:r>
              <a:rPr sz="2500" spc="-10" dirty="0">
                <a:latin typeface="Calibri"/>
                <a:cs typeface="Calibri"/>
              </a:rPr>
              <a:t>per</a:t>
            </a:r>
            <a:endParaRPr sz="2500">
              <a:latin typeface="Calibri"/>
              <a:cs typeface="Calibri"/>
            </a:endParaRPr>
          </a:p>
        </p:txBody>
      </p:sp>
      <p:sp>
        <p:nvSpPr>
          <p:cNvPr id="8" name="object 8"/>
          <p:cNvSpPr/>
          <p:nvPr/>
        </p:nvSpPr>
        <p:spPr>
          <a:xfrm>
            <a:off x="5509259" y="1595627"/>
            <a:ext cx="3074669" cy="286131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586476" y="2055367"/>
            <a:ext cx="2886710" cy="746760"/>
          </a:xfrm>
          <a:prstGeom prst="rect">
            <a:avLst/>
          </a:prstGeom>
        </p:spPr>
        <p:txBody>
          <a:bodyPr vert="horz" wrap="square" lIns="0" tIns="28575" rIns="0" bIns="0" rtlCol="0">
            <a:spAutoFit/>
          </a:bodyPr>
          <a:lstStyle/>
          <a:p>
            <a:pPr marL="127000" marR="5080" indent="-114300">
              <a:lnSpc>
                <a:spcPct val="91300"/>
              </a:lnSpc>
              <a:spcBef>
                <a:spcPts val="225"/>
              </a:spcBef>
              <a:buFont typeface="Verdana"/>
              <a:buChar char="•"/>
              <a:tabLst>
                <a:tab pos="127000" algn="l"/>
              </a:tabLst>
            </a:pPr>
            <a:r>
              <a:rPr sz="1200" b="1" spc="-5" dirty="0">
                <a:latin typeface="Verdana"/>
                <a:cs typeface="Verdana"/>
              </a:rPr>
              <a:t>beni inventariabili </a:t>
            </a:r>
            <a:r>
              <a:rPr sz="1200" b="1" dirty="0">
                <a:latin typeface="Verdana"/>
                <a:cs typeface="Verdana"/>
              </a:rPr>
              <a:t>o  </a:t>
            </a:r>
            <a:r>
              <a:rPr sz="1200" b="1" spc="-5" dirty="0">
                <a:latin typeface="Verdana"/>
                <a:cs typeface="Verdana"/>
              </a:rPr>
              <a:t>ammortizzabili </a:t>
            </a:r>
            <a:r>
              <a:rPr sz="1200" spc="-5" dirty="0">
                <a:latin typeface="Verdana"/>
                <a:cs typeface="Verdana"/>
              </a:rPr>
              <a:t>(es. </a:t>
            </a:r>
            <a:r>
              <a:rPr sz="1200" spc="-10" dirty="0">
                <a:latin typeface="Verdana"/>
                <a:cs typeface="Verdana"/>
              </a:rPr>
              <a:t>laptop, </a:t>
            </a:r>
            <a:r>
              <a:rPr sz="1200" spc="-5" dirty="0">
                <a:latin typeface="Verdana"/>
                <a:cs typeface="Verdana"/>
              </a:rPr>
              <a:t>tablet,  strumentazione</a:t>
            </a:r>
            <a:r>
              <a:rPr sz="1200" dirty="0">
                <a:latin typeface="Verdana"/>
                <a:cs typeface="Verdana"/>
              </a:rPr>
              <a:t> </a:t>
            </a:r>
            <a:r>
              <a:rPr sz="1200" spc="-5" dirty="0">
                <a:latin typeface="Verdana"/>
                <a:cs typeface="Verdana"/>
              </a:rPr>
              <a:t>durevole)</a:t>
            </a:r>
            <a:endParaRPr sz="1200">
              <a:latin typeface="Verdana"/>
              <a:cs typeface="Verdana"/>
            </a:endParaRPr>
          </a:p>
          <a:p>
            <a:pPr marL="127000" indent="-114300">
              <a:lnSpc>
                <a:spcPct val="100000"/>
              </a:lnSpc>
              <a:spcBef>
                <a:spcPts val="165"/>
              </a:spcBef>
              <a:buChar char="•"/>
              <a:tabLst>
                <a:tab pos="127000" algn="l"/>
              </a:tabLst>
            </a:pPr>
            <a:r>
              <a:rPr sz="1200" spc="-5" dirty="0">
                <a:latin typeface="Verdana"/>
                <a:cs typeface="Verdana"/>
              </a:rPr>
              <a:t>spese di </a:t>
            </a:r>
            <a:r>
              <a:rPr sz="1200" b="1" spc="-5" dirty="0">
                <a:latin typeface="Verdana"/>
                <a:cs typeface="Verdana"/>
              </a:rPr>
              <a:t>natura</a:t>
            </a:r>
            <a:r>
              <a:rPr sz="1200" b="1" spc="-15" dirty="0">
                <a:latin typeface="Verdana"/>
                <a:cs typeface="Verdana"/>
              </a:rPr>
              <a:t> </a:t>
            </a:r>
            <a:r>
              <a:rPr sz="1200" b="1" spc="-5" dirty="0">
                <a:latin typeface="Verdana"/>
                <a:cs typeface="Verdana"/>
              </a:rPr>
              <a:t>personale</a:t>
            </a:r>
            <a:endParaRPr sz="1200">
              <a:latin typeface="Verdana"/>
              <a:cs typeface="Verdana"/>
            </a:endParaRPr>
          </a:p>
        </p:txBody>
      </p:sp>
      <p:sp>
        <p:nvSpPr>
          <p:cNvPr id="10" name="object 10"/>
          <p:cNvSpPr/>
          <p:nvPr/>
        </p:nvSpPr>
        <p:spPr>
          <a:xfrm>
            <a:off x="4994147" y="995159"/>
            <a:ext cx="1107186" cy="1107198"/>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12" name="object 12"/>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11</a:t>
            </a:fld>
            <a:endParaRPr spc="1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7763" y="1392758"/>
            <a:ext cx="6702425" cy="2821305"/>
          </a:xfrm>
          <a:prstGeom prst="rect">
            <a:avLst/>
          </a:prstGeom>
        </p:spPr>
        <p:txBody>
          <a:bodyPr vert="horz" wrap="square" lIns="0" tIns="13335" rIns="0" bIns="0" rtlCol="0">
            <a:spAutoFit/>
          </a:bodyPr>
          <a:lstStyle/>
          <a:p>
            <a:pPr marL="12700">
              <a:lnSpc>
                <a:spcPct val="100000"/>
              </a:lnSpc>
              <a:spcBef>
                <a:spcPts val="105"/>
              </a:spcBef>
            </a:pPr>
            <a:r>
              <a:rPr sz="1400" dirty="0">
                <a:latin typeface="Verdana"/>
                <a:cs typeface="Verdana"/>
              </a:rPr>
              <a:t>Il </a:t>
            </a:r>
            <a:r>
              <a:rPr sz="1400" spc="-5" dirty="0">
                <a:latin typeface="Verdana"/>
                <a:cs typeface="Verdana"/>
              </a:rPr>
              <a:t>budget </a:t>
            </a:r>
            <a:r>
              <a:rPr sz="1400" dirty="0">
                <a:latin typeface="Verdana"/>
                <a:cs typeface="Verdana"/>
              </a:rPr>
              <a:t>a disposizione </a:t>
            </a:r>
            <a:r>
              <a:rPr sz="1400" spc="-5" dirty="0">
                <a:latin typeface="Verdana"/>
                <a:cs typeface="Verdana"/>
              </a:rPr>
              <a:t>del dottorando </a:t>
            </a:r>
            <a:r>
              <a:rPr sz="1400" dirty="0">
                <a:latin typeface="Verdana"/>
                <a:cs typeface="Verdana"/>
              </a:rPr>
              <a:t>è gestito a livello di</a:t>
            </a:r>
            <a:r>
              <a:rPr sz="1400" spc="-160" dirty="0">
                <a:latin typeface="Verdana"/>
                <a:cs typeface="Verdana"/>
              </a:rPr>
              <a:t> </a:t>
            </a:r>
            <a:r>
              <a:rPr sz="1400" b="1" dirty="0">
                <a:latin typeface="Verdana"/>
                <a:cs typeface="Verdana"/>
              </a:rPr>
              <a:t>Dipartimento</a:t>
            </a:r>
            <a:endParaRPr sz="1400">
              <a:latin typeface="Verdana"/>
              <a:cs typeface="Verdana"/>
            </a:endParaRPr>
          </a:p>
          <a:p>
            <a:pPr>
              <a:lnSpc>
                <a:spcPct val="100000"/>
              </a:lnSpc>
            </a:pPr>
            <a:endParaRPr sz="1700">
              <a:latin typeface="Verdana"/>
              <a:cs typeface="Verdana"/>
            </a:endParaRPr>
          </a:p>
          <a:p>
            <a:pPr marL="12700">
              <a:lnSpc>
                <a:spcPct val="100000"/>
              </a:lnSpc>
              <a:spcBef>
                <a:spcPts val="1210"/>
              </a:spcBef>
            </a:pPr>
            <a:r>
              <a:rPr sz="1400" dirty="0">
                <a:latin typeface="Verdana"/>
                <a:cs typeface="Verdana"/>
              </a:rPr>
              <a:t>Di</a:t>
            </a:r>
            <a:r>
              <a:rPr sz="1400" spc="-20" dirty="0">
                <a:latin typeface="Verdana"/>
                <a:cs typeface="Verdana"/>
              </a:rPr>
              <a:t> </a:t>
            </a:r>
            <a:r>
              <a:rPr sz="1400" dirty="0">
                <a:latin typeface="Verdana"/>
                <a:cs typeface="Verdana"/>
              </a:rPr>
              <a:t>solito:</a:t>
            </a:r>
            <a:endParaRPr sz="1400">
              <a:latin typeface="Verdana"/>
              <a:cs typeface="Verdana"/>
            </a:endParaRPr>
          </a:p>
          <a:p>
            <a:pPr marL="12700">
              <a:lnSpc>
                <a:spcPct val="100000"/>
              </a:lnSpc>
              <a:spcBef>
                <a:spcPts val="805"/>
              </a:spcBef>
            </a:pPr>
            <a:r>
              <a:rPr sz="1400" b="1" dirty="0">
                <a:latin typeface="Verdana"/>
                <a:cs typeface="Verdana"/>
              </a:rPr>
              <a:t>Ufficio </a:t>
            </a:r>
            <a:r>
              <a:rPr sz="1400" b="1" spc="-5" dirty="0">
                <a:latin typeface="Verdana"/>
                <a:cs typeface="Verdana"/>
              </a:rPr>
              <a:t>Acquisti</a:t>
            </a:r>
            <a:r>
              <a:rPr sz="1400" b="1" spc="-55" dirty="0">
                <a:latin typeface="Verdana"/>
                <a:cs typeface="Verdana"/>
              </a:rPr>
              <a:t> </a:t>
            </a:r>
            <a:r>
              <a:rPr sz="1400" dirty="0">
                <a:latin typeface="Verdana"/>
                <a:cs typeface="Verdana"/>
              </a:rPr>
              <a:t>per</a:t>
            </a:r>
            <a:endParaRPr sz="1400">
              <a:latin typeface="Verdana"/>
              <a:cs typeface="Verdana"/>
            </a:endParaRPr>
          </a:p>
          <a:p>
            <a:pPr marL="694055" indent="-171450">
              <a:lnSpc>
                <a:spcPct val="100000"/>
              </a:lnSpc>
              <a:spcBef>
                <a:spcPts val="395"/>
              </a:spcBef>
              <a:buFont typeface="Arial"/>
              <a:buChar char="•"/>
              <a:tabLst>
                <a:tab pos="694690" algn="l"/>
              </a:tabLst>
            </a:pPr>
            <a:r>
              <a:rPr sz="1400" b="1" spc="-5" dirty="0">
                <a:latin typeface="Verdana"/>
                <a:cs typeface="Verdana"/>
              </a:rPr>
              <a:t>spese </a:t>
            </a:r>
            <a:r>
              <a:rPr sz="1400" b="1" dirty="0">
                <a:latin typeface="Verdana"/>
                <a:cs typeface="Verdana"/>
              </a:rPr>
              <a:t>di </a:t>
            </a:r>
            <a:r>
              <a:rPr sz="1400" b="1" spc="-5" dirty="0">
                <a:latin typeface="Verdana"/>
                <a:cs typeface="Verdana"/>
              </a:rPr>
              <a:t>pubblicazione </a:t>
            </a:r>
            <a:r>
              <a:rPr sz="1400" dirty="0">
                <a:latin typeface="Verdana"/>
                <a:cs typeface="Verdana"/>
              </a:rPr>
              <a:t>e diffusione </a:t>
            </a:r>
            <a:r>
              <a:rPr sz="1400" spc="-5" dirty="0">
                <a:latin typeface="Verdana"/>
                <a:cs typeface="Verdana"/>
              </a:rPr>
              <a:t>dei </a:t>
            </a:r>
            <a:r>
              <a:rPr sz="1400" dirty="0">
                <a:latin typeface="Verdana"/>
                <a:cs typeface="Verdana"/>
              </a:rPr>
              <a:t>risultati</a:t>
            </a:r>
            <a:r>
              <a:rPr sz="1400" spc="-145" dirty="0">
                <a:latin typeface="Verdana"/>
                <a:cs typeface="Verdana"/>
              </a:rPr>
              <a:t> </a:t>
            </a:r>
            <a:r>
              <a:rPr sz="1400" dirty="0">
                <a:latin typeface="Verdana"/>
                <a:cs typeface="Verdana"/>
              </a:rPr>
              <a:t>scientifici</a:t>
            </a:r>
            <a:endParaRPr sz="1400">
              <a:latin typeface="Verdana"/>
              <a:cs typeface="Verdana"/>
            </a:endParaRPr>
          </a:p>
          <a:p>
            <a:pPr marL="694055" indent="-171450">
              <a:lnSpc>
                <a:spcPct val="100000"/>
              </a:lnSpc>
              <a:spcBef>
                <a:spcPts val="400"/>
              </a:spcBef>
              <a:buFont typeface="Arial"/>
              <a:buChar char="•"/>
              <a:tabLst>
                <a:tab pos="694690" algn="l"/>
              </a:tabLst>
            </a:pPr>
            <a:r>
              <a:rPr sz="1400" b="1" spc="-5" dirty="0">
                <a:latin typeface="Verdana"/>
                <a:cs typeface="Verdana"/>
              </a:rPr>
              <a:t>materiali di consumo </a:t>
            </a:r>
            <a:r>
              <a:rPr sz="1400" dirty="0">
                <a:latin typeface="Verdana"/>
                <a:cs typeface="Verdana"/>
              </a:rPr>
              <a:t>e </a:t>
            </a:r>
            <a:r>
              <a:rPr sz="1400" b="1" spc="-5" dirty="0">
                <a:latin typeface="Verdana"/>
                <a:cs typeface="Verdana"/>
              </a:rPr>
              <a:t>piccoli strumenti </a:t>
            </a:r>
            <a:r>
              <a:rPr sz="1400" dirty="0">
                <a:latin typeface="Verdana"/>
                <a:cs typeface="Verdana"/>
              </a:rPr>
              <a:t>non</a:t>
            </a:r>
            <a:r>
              <a:rPr sz="1400" spc="-45" dirty="0">
                <a:latin typeface="Verdana"/>
                <a:cs typeface="Verdana"/>
              </a:rPr>
              <a:t> </a:t>
            </a:r>
            <a:r>
              <a:rPr sz="1400" dirty="0">
                <a:latin typeface="Verdana"/>
                <a:cs typeface="Verdana"/>
              </a:rPr>
              <a:t>inventariabili</a:t>
            </a:r>
            <a:endParaRPr sz="1400">
              <a:latin typeface="Verdana"/>
              <a:cs typeface="Verdana"/>
            </a:endParaRPr>
          </a:p>
          <a:p>
            <a:pPr marL="694055" indent="-171450">
              <a:lnSpc>
                <a:spcPct val="100000"/>
              </a:lnSpc>
              <a:spcBef>
                <a:spcPts val="409"/>
              </a:spcBef>
              <a:buFont typeface="Arial"/>
              <a:buChar char="•"/>
              <a:tabLst>
                <a:tab pos="694690" algn="l"/>
              </a:tabLst>
            </a:pPr>
            <a:r>
              <a:rPr sz="1400" b="1" dirty="0">
                <a:latin typeface="Verdana"/>
                <a:cs typeface="Verdana"/>
              </a:rPr>
              <a:t>software, licenze e </a:t>
            </a:r>
            <a:r>
              <a:rPr sz="1400" b="1" spc="-5" dirty="0">
                <a:latin typeface="Verdana"/>
                <a:cs typeface="Verdana"/>
              </a:rPr>
              <a:t>risorse</a:t>
            </a:r>
            <a:r>
              <a:rPr sz="1400" b="1" spc="-80" dirty="0">
                <a:latin typeface="Verdana"/>
                <a:cs typeface="Verdana"/>
              </a:rPr>
              <a:t> </a:t>
            </a:r>
            <a:r>
              <a:rPr sz="1400" b="1" spc="-5" dirty="0">
                <a:latin typeface="Verdana"/>
                <a:cs typeface="Verdana"/>
              </a:rPr>
              <a:t>bibliografiche</a:t>
            </a:r>
            <a:endParaRPr sz="1400">
              <a:latin typeface="Verdana"/>
              <a:cs typeface="Verdana"/>
            </a:endParaRPr>
          </a:p>
          <a:p>
            <a:pPr marL="12700">
              <a:lnSpc>
                <a:spcPct val="100000"/>
              </a:lnSpc>
              <a:spcBef>
                <a:spcPts val="790"/>
              </a:spcBef>
            </a:pPr>
            <a:r>
              <a:rPr sz="1400" b="1" dirty="0">
                <a:latin typeface="Verdana"/>
                <a:cs typeface="Verdana"/>
              </a:rPr>
              <a:t>Ufficio </a:t>
            </a:r>
            <a:r>
              <a:rPr sz="1400" b="1" spc="-5" dirty="0">
                <a:latin typeface="Verdana"/>
                <a:cs typeface="Verdana"/>
              </a:rPr>
              <a:t>Missioni</a:t>
            </a:r>
            <a:r>
              <a:rPr sz="1400" b="1" spc="-60" dirty="0">
                <a:latin typeface="Verdana"/>
                <a:cs typeface="Verdana"/>
              </a:rPr>
              <a:t> </a:t>
            </a:r>
            <a:r>
              <a:rPr sz="1400" dirty="0">
                <a:latin typeface="Verdana"/>
                <a:cs typeface="Verdana"/>
              </a:rPr>
              <a:t>per</a:t>
            </a:r>
            <a:endParaRPr sz="1400">
              <a:latin typeface="Verdana"/>
              <a:cs typeface="Verdana"/>
            </a:endParaRPr>
          </a:p>
          <a:p>
            <a:pPr marL="694055" indent="-171450">
              <a:lnSpc>
                <a:spcPct val="100000"/>
              </a:lnSpc>
              <a:spcBef>
                <a:spcPts val="409"/>
              </a:spcBef>
              <a:buFont typeface="Arial"/>
              <a:buChar char="•"/>
              <a:tabLst>
                <a:tab pos="694690" algn="l"/>
              </a:tabLst>
            </a:pPr>
            <a:r>
              <a:rPr sz="1400" dirty="0">
                <a:latin typeface="Verdana"/>
                <a:cs typeface="Verdana"/>
              </a:rPr>
              <a:t>spese di </a:t>
            </a:r>
            <a:r>
              <a:rPr sz="1400" b="1" spc="-5" dirty="0">
                <a:latin typeface="Verdana"/>
                <a:cs typeface="Verdana"/>
              </a:rPr>
              <a:t>missione </a:t>
            </a:r>
            <a:r>
              <a:rPr sz="1400" spc="5" dirty="0">
                <a:latin typeface="Verdana"/>
                <a:cs typeface="Verdana"/>
              </a:rPr>
              <a:t>in </a:t>
            </a:r>
            <a:r>
              <a:rPr sz="1400" dirty="0">
                <a:latin typeface="Verdana"/>
                <a:cs typeface="Verdana"/>
              </a:rPr>
              <a:t>Italia e</a:t>
            </a:r>
            <a:r>
              <a:rPr sz="1400" spc="-105" dirty="0">
                <a:latin typeface="Verdana"/>
                <a:cs typeface="Verdana"/>
              </a:rPr>
              <a:t> </a:t>
            </a:r>
            <a:r>
              <a:rPr sz="1400" dirty="0">
                <a:latin typeface="Verdana"/>
                <a:cs typeface="Verdana"/>
              </a:rPr>
              <a:t>all’estero</a:t>
            </a:r>
            <a:endParaRPr sz="1400">
              <a:latin typeface="Verdana"/>
              <a:cs typeface="Verdana"/>
            </a:endParaRPr>
          </a:p>
          <a:p>
            <a:pPr marL="694055" indent="-171450">
              <a:lnSpc>
                <a:spcPct val="100000"/>
              </a:lnSpc>
              <a:spcBef>
                <a:spcPts val="395"/>
              </a:spcBef>
              <a:buFont typeface="Arial"/>
              <a:buChar char="•"/>
              <a:tabLst>
                <a:tab pos="694690" algn="l"/>
              </a:tabLst>
            </a:pPr>
            <a:r>
              <a:rPr sz="1400" b="1" spc="-5" dirty="0">
                <a:latin typeface="Verdana"/>
                <a:cs typeface="Verdana"/>
              </a:rPr>
              <a:t>iscrizione </a:t>
            </a:r>
            <a:r>
              <a:rPr sz="1400" dirty="0">
                <a:latin typeface="Verdana"/>
                <a:cs typeface="Verdana"/>
              </a:rPr>
              <a:t>a corsi </a:t>
            </a:r>
            <a:r>
              <a:rPr sz="1400" spc="-5" dirty="0">
                <a:latin typeface="Verdana"/>
                <a:cs typeface="Verdana"/>
              </a:rPr>
              <a:t>di</a:t>
            </a:r>
            <a:r>
              <a:rPr sz="1400" spc="-55" dirty="0">
                <a:latin typeface="Verdana"/>
                <a:cs typeface="Verdana"/>
              </a:rPr>
              <a:t> </a:t>
            </a:r>
            <a:r>
              <a:rPr sz="1400" dirty="0">
                <a:latin typeface="Verdana"/>
                <a:cs typeface="Verdana"/>
              </a:rPr>
              <a:t>formazione</a:t>
            </a:r>
            <a:endParaRPr sz="1400">
              <a:latin typeface="Verdana"/>
              <a:cs typeface="Verdana"/>
            </a:endParaRPr>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12</a:t>
            </a:fld>
            <a:endParaRPr spc="15" dirty="0"/>
          </a:p>
        </p:txBody>
      </p:sp>
      <p:sp>
        <p:nvSpPr>
          <p:cNvPr id="3" name="object 3"/>
          <p:cNvSpPr txBox="1">
            <a:spLocks noGrp="1"/>
          </p:cNvSpPr>
          <p:nvPr>
            <p:ph type="title"/>
          </p:nvPr>
        </p:nvSpPr>
        <p:spPr>
          <a:xfrm>
            <a:off x="1547241" y="770890"/>
            <a:ext cx="6046470" cy="391160"/>
          </a:xfrm>
          <a:prstGeom prst="rect">
            <a:avLst/>
          </a:prstGeom>
        </p:spPr>
        <p:txBody>
          <a:bodyPr vert="horz" wrap="square" lIns="0" tIns="12700" rIns="0" bIns="0" rtlCol="0">
            <a:spAutoFit/>
          </a:bodyPr>
          <a:lstStyle/>
          <a:p>
            <a:pPr marL="12700">
              <a:lnSpc>
                <a:spcPct val="100000"/>
              </a:lnSpc>
              <a:spcBef>
                <a:spcPts val="100"/>
              </a:spcBef>
            </a:pPr>
            <a:r>
              <a:rPr sz="2400" dirty="0"/>
              <a:t>Come </a:t>
            </a:r>
            <a:r>
              <a:rPr sz="2400" spc="-5" dirty="0"/>
              <a:t>fare per </a:t>
            </a:r>
            <a:r>
              <a:rPr sz="2400" spc="-10" dirty="0"/>
              <a:t>usufruire </a:t>
            </a:r>
            <a:r>
              <a:rPr sz="2400" spc="-5" dirty="0"/>
              <a:t>del</a:t>
            </a:r>
            <a:r>
              <a:rPr sz="2400" spc="15" dirty="0"/>
              <a:t> </a:t>
            </a:r>
            <a:r>
              <a:rPr sz="2400" spc="-5" dirty="0"/>
              <a:t>budget</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9351" y="1287271"/>
            <a:ext cx="8192770" cy="2830830"/>
          </a:xfrm>
          <a:prstGeom prst="rect">
            <a:avLst/>
          </a:prstGeom>
        </p:spPr>
        <p:txBody>
          <a:bodyPr vert="horz" wrap="square" lIns="0" tIns="13335" rIns="0" bIns="0" rtlCol="0">
            <a:spAutoFit/>
          </a:bodyPr>
          <a:lstStyle/>
          <a:p>
            <a:pPr marL="12700">
              <a:lnSpc>
                <a:spcPct val="100000"/>
              </a:lnSpc>
              <a:spcBef>
                <a:spcPts val="105"/>
              </a:spcBef>
            </a:pPr>
            <a:r>
              <a:rPr sz="1400" dirty="0">
                <a:latin typeface="Verdana"/>
                <a:cs typeface="Verdana"/>
              </a:rPr>
              <a:t>Gestione </a:t>
            </a:r>
            <a:r>
              <a:rPr sz="1400" spc="-5" dirty="0">
                <a:latin typeface="Verdana"/>
                <a:cs typeface="Verdana"/>
              </a:rPr>
              <a:t>tramite </a:t>
            </a:r>
            <a:r>
              <a:rPr sz="1400" dirty="0">
                <a:latin typeface="Verdana"/>
                <a:cs typeface="Verdana"/>
              </a:rPr>
              <a:t>l’applicativo </a:t>
            </a:r>
            <a:r>
              <a:rPr sz="1400" b="1" u="heavy" dirty="0">
                <a:solidFill>
                  <a:srgbClr val="004B7D"/>
                </a:solidFill>
                <a:uFill>
                  <a:solidFill>
                    <a:srgbClr val="004B7D"/>
                  </a:solidFill>
                </a:uFill>
                <a:latin typeface="Verdana"/>
                <a:cs typeface="Verdana"/>
                <a:hlinkClick r:id="rId2"/>
              </a:rPr>
              <a:t>U-Web </a:t>
            </a:r>
            <a:r>
              <a:rPr sz="1400" b="1" u="heavy" spc="-5" dirty="0">
                <a:solidFill>
                  <a:srgbClr val="004B7D"/>
                </a:solidFill>
                <a:uFill>
                  <a:solidFill>
                    <a:srgbClr val="004B7D"/>
                  </a:solidFill>
                </a:uFill>
                <a:latin typeface="Verdana"/>
                <a:cs typeface="Verdana"/>
                <a:hlinkClick r:id="rId2"/>
              </a:rPr>
              <a:t>Missioni</a:t>
            </a:r>
            <a:r>
              <a:rPr sz="1400" b="1" spc="-5" dirty="0">
                <a:solidFill>
                  <a:srgbClr val="004B7D"/>
                </a:solidFill>
                <a:latin typeface="Verdana"/>
                <a:cs typeface="Verdana"/>
                <a:hlinkClick r:id="rId2"/>
              </a:rPr>
              <a:t> </a:t>
            </a:r>
            <a:r>
              <a:rPr sz="1400" dirty="0">
                <a:latin typeface="Verdana"/>
                <a:cs typeface="Verdana"/>
              </a:rPr>
              <a:t>(accesso </a:t>
            </a:r>
            <a:r>
              <a:rPr sz="1400" spc="-5" dirty="0">
                <a:latin typeface="Verdana"/>
                <a:cs typeface="Verdana"/>
              </a:rPr>
              <a:t>tramite </a:t>
            </a:r>
            <a:r>
              <a:rPr sz="1400" dirty="0">
                <a:latin typeface="Verdana"/>
                <a:cs typeface="Verdana"/>
              </a:rPr>
              <a:t>credenziali </a:t>
            </a:r>
            <a:r>
              <a:rPr sz="1400" spc="-5" dirty="0">
                <a:latin typeface="Verdana"/>
                <a:cs typeface="Verdana"/>
              </a:rPr>
              <a:t>di</a:t>
            </a:r>
            <a:r>
              <a:rPr sz="1400" spc="-220" dirty="0">
                <a:latin typeface="Verdana"/>
                <a:cs typeface="Verdana"/>
              </a:rPr>
              <a:t> </a:t>
            </a:r>
            <a:r>
              <a:rPr sz="1400" dirty="0">
                <a:latin typeface="Verdana"/>
                <a:cs typeface="Verdana"/>
              </a:rPr>
              <a:t>ateneo)</a:t>
            </a:r>
            <a:endParaRPr sz="1400">
              <a:latin typeface="Verdana"/>
              <a:cs typeface="Verdana"/>
            </a:endParaRPr>
          </a:p>
          <a:p>
            <a:pPr marL="12700">
              <a:lnSpc>
                <a:spcPct val="100000"/>
              </a:lnSpc>
              <a:spcBef>
                <a:spcPts val="1115"/>
              </a:spcBef>
            </a:pPr>
            <a:r>
              <a:rPr sz="1400" dirty="0">
                <a:latin typeface="Verdana"/>
                <a:cs typeface="Verdana"/>
              </a:rPr>
              <a:t>In</a:t>
            </a:r>
            <a:r>
              <a:rPr sz="1400" spc="-10" dirty="0">
                <a:latin typeface="Verdana"/>
                <a:cs typeface="Verdana"/>
              </a:rPr>
              <a:t> </a:t>
            </a:r>
            <a:r>
              <a:rPr sz="1400" spc="-5" dirty="0">
                <a:latin typeface="Verdana"/>
                <a:cs typeface="Verdana"/>
              </a:rPr>
              <a:t>breve:</a:t>
            </a:r>
            <a:endParaRPr sz="1400">
              <a:latin typeface="Verdana"/>
              <a:cs typeface="Verdana"/>
            </a:endParaRPr>
          </a:p>
          <a:p>
            <a:pPr marL="184785" marR="5080" indent="-172720">
              <a:lnSpc>
                <a:spcPts val="2210"/>
              </a:lnSpc>
              <a:spcBef>
                <a:spcPts val="145"/>
              </a:spcBef>
              <a:buChar char="-"/>
              <a:tabLst>
                <a:tab pos="185420" algn="l"/>
              </a:tabLst>
            </a:pPr>
            <a:r>
              <a:rPr sz="1400" dirty="0">
                <a:latin typeface="Verdana"/>
                <a:cs typeface="Verdana"/>
              </a:rPr>
              <a:t>si è </a:t>
            </a:r>
            <a:r>
              <a:rPr sz="1400" spc="5" dirty="0">
                <a:latin typeface="Verdana"/>
                <a:cs typeface="Verdana"/>
              </a:rPr>
              <a:t>in </a:t>
            </a:r>
            <a:r>
              <a:rPr sz="1400" spc="-5" dirty="0">
                <a:latin typeface="Verdana"/>
                <a:cs typeface="Verdana"/>
              </a:rPr>
              <a:t>missione quando </a:t>
            </a:r>
            <a:r>
              <a:rPr sz="1400" spc="-10" dirty="0">
                <a:latin typeface="Verdana"/>
                <a:cs typeface="Verdana"/>
              </a:rPr>
              <a:t>si </a:t>
            </a:r>
            <a:r>
              <a:rPr sz="1400" spc="-5" dirty="0">
                <a:latin typeface="Verdana"/>
                <a:cs typeface="Verdana"/>
              </a:rPr>
              <a:t>viaggia </a:t>
            </a:r>
            <a:r>
              <a:rPr sz="1400" spc="5" dirty="0">
                <a:latin typeface="Verdana"/>
                <a:cs typeface="Verdana"/>
              </a:rPr>
              <a:t>in </a:t>
            </a:r>
            <a:r>
              <a:rPr sz="1400" spc="-5" dirty="0">
                <a:latin typeface="Verdana"/>
                <a:cs typeface="Verdana"/>
              </a:rPr>
              <a:t>Italia (</a:t>
            </a:r>
            <a:r>
              <a:rPr sz="1400" b="1" spc="-5" dirty="0">
                <a:latin typeface="Verdana"/>
                <a:cs typeface="Verdana"/>
              </a:rPr>
              <a:t>al </a:t>
            </a:r>
            <a:r>
              <a:rPr sz="1400" b="1" dirty="0">
                <a:latin typeface="Verdana"/>
                <a:cs typeface="Verdana"/>
              </a:rPr>
              <a:t>di </a:t>
            </a:r>
            <a:r>
              <a:rPr sz="1400" b="1" spc="-5" dirty="0">
                <a:latin typeface="Verdana"/>
                <a:cs typeface="Verdana"/>
              </a:rPr>
              <a:t>fuori di Firenze</a:t>
            </a:r>
            <a:r>
              <a:rPr sz="1400" spc="-5" dirty="0">
                <a:latin typeface="Verdana"/>
                <a:cs typeface="Verdana"/>
              </a:rPr>
              <a:t>) </a:t>
            </a:r>
            <a:r>
              <a:rPr sz="1400" dirty="0">
                <a:latin typeface="Verdana"/>
                <a:cs typeface="Verdana"/>
              </a:rPr>
              <a:t>o </a:t>
            </a:r>
            <a:r>
              <a:rPr sz="1400" b="1" spc="-5" dirty="0">
                <a:latin typeface="Verdana"/>
                <a:cs typeface="Verdana"/>
              </a:rPr>
              <a:t>all’estero per più  </a:t>
            </a:r>
            <a:r>
              <a:rPr sz="1400" b="1" dirty="0">
                <a:latin typeface="Verdana"/>
                <a:cs typeface="Verdana"/>
              </a:rPr>
              <a:t>di 4 </a:t>
            </a:r>
            <a:r>
              <a:rPr sz="1400" b="1" spc="-5" dirty="0">
                <a:latin typeface="Verdana"/>
                <a:cs typeface="Verdana"/>
              </a:rPr>
              <a:t>ore </a:t>
            </a:r>
            <a:r>
              <a:rPr sz="1400" b="1" dirty="0">
                <a:latin typeface="Verdana"/>
                <a:cs typeface="Verdana"/>
              </a:rPr>
              <a:t>per </a:t>
            </a:r>
            <a:r>
              <a:rPr sz="1400" b="1" spc="-5" dirty="0">
                <a:latin typeface="Verdana"/>
                <a:cs typeface="Verdana"/>
              </a:rPr>
              <a:t>motivi </a:t>
            </a:r>
            <a:r>
              <a:rPr sz="1400" b="1" dirty="0">
                <a:latin typeface="Verdana"/>
                <a:cs typeface="Verdana"/>
              </a:rPr>
              <a:t>legati alla</a:t>
            </a:r>
            <a:r>
              <a:rPr sz="1400" b="1" spc="-114" dirty="0">
                <a:latin typeface="Verdana"/>
                <a:cs typeface="Verdana"/>
              </a:rPr>
              <a:t> </a:t>
            </a:r>
            <a:r>
              <a:rPr sz="1400" b="1" spc="-5" dirty="0">
                <a:latin typeface="Verdana"/>
                <a:cs typeface="Verdana"/>
              </a:rPr>
              <a:t>ricerca</a:t>
            </a:r>
            <a:endParaRPr sz="1400">
              <a:latin typeface="Verdana"/>
              <a:cs typeface="Verdana"/>
            </a:endParaRPr>
          </a:p>
          <a:p>
            <a:pPr marL="155575" indent="-143510">
              <a:lnSpc>
                <a:spcPct val="100000"/>
              </a:lnSpc>
              <a:spcBef>
                <a:spcPts val="355"/>
              </a:spcBef>
              <a:buFont typeface="Verdana"/>
              <a:buChar char="-"/>
              <a:tabLst>
                <a:tab pos="156210" algn="l"/>
              </a:tabLst>
            </a:pPr>
            <a:r>
              <a:rPr sz="1400" b="1" dirty="0">
                <a:latin typeface="Verdana"/>
                <a:cs typeface="Verdana"/>
              </a:rPr>
              <a:t>PRIMA </a:t>
            </a:r>
            <a:r>
              <a:rPr sz="1400" dirty="0">
                <a:latin typeface="Verdana"/>
                <a:cs typeface="Verdana"/>
              </a:rPr>
              <a:t>occorre chiedere </a:t>
            </a:r>
            <a:r>
              <a:rPr sz="1400" b="1" spc="-5" dirty="0">
                <a:latin typeface="Verdana"/>
                <a:cs typeface="Verdana"/>
              </a:rPr>
              <a:t>l’autorizzazione </a:t>
            </a:r>
            <a:r>
              <a:rPr sz="1400" dirty="0">
                <a:latin typeface="Verdana"/>
                <a:cs typeface="Verdana"/>
              </a:rPr>
              <a:t>e verificare </a:t>
            </a:r>
            <a:r>
              <a:rPr sz="1400" spc="5" dirty="0">
                <a:latin typeface="Verdana"/>
                <a:cs typeface="Verdana"/>
              </a:rPr>
              <a:t>la </a:t>
            </a:r>
            <a:r>
              <a:rPr sz="1400" dirty="0">
                <a:latin typeface="Verdana"/>
                <a:cs typeface="Verdana"/>
              </a:rPr>
              <a:t>disponibilità di</a:t>
            </a:r>
            <a:r>
              <a:rPr sz="1400" spc="-200" dirty="0">
                <a:latin typeface="Verdana"/>
                <a:cs typeface="Verdana"/>
              </a:rPr>
              <a:t> </a:t>
            </a:r>
            <a:r>
              <a:rPr sz="1400" dirty="0">
                <a:latin typeface="Verdana"/>
                <a:cs typeface="Verdana"/>
              </a:rPr>
              <a:t>fondi</a:t>
            </a:r>
            <a:endParaRPr sz="1400">
              <a:latin typeface="Verdana"/>
              <a:cs typeface="Verdana"/>
            </a:endParaRPr>
          </a:p>
          <a:p>
            <a:pPr marL="155575" indent="-143510">
              <a:lnSpc>
                <a:spcPct val="100000"/>
              </a:lnSpc>
              <a:spcBef>
                <a:spcPts val="515"/>
              </a:spcBef>
              <a:buFont typeface="Verdana"/>
              <a:buChar char="-"/>
              <a:tabLst>
                <a:tab pos="156210" algn="l"/>
              </a:tabLst>
            </a:pPr>
            <a:r>
              <a:rPr sz="1400" b="1" spc="-5" dirty="0">
                <a:latin typeface="Verdana"/>
                <a:cs typeface="Verdana"/>
              </a:rPr>
              <a:t>DOPO </a:t>
            </a:r>
            <a:r>
              <a:rPr sz="1400" dirty="0">
                <a:latin typeface="Verdana"/>
                <a:cs typeface="Verdana"/>
              </a:rPr>
              <a:t>si </a:t>
            </a:r>
            <a:r>
              <a:rPr sz="1400" spc="-5" dirty="0">
                <a:latin typeface="Verdana"/>
                <a:cs typeface="Verdana"/>
              </a:rPr>
              <a:t>può </a:t>
            </a:r>
            <a:r>
              <a:rPr sz="1400" dirty="0">
                <a:latin typeface="Verdana"/>
                <a:cs typeface="Verdana"/>
              </a:rPr>
              <a:t>chiedere </a:t>
            </a:r>
            <a:r>
              <a:rPr sz="1400" b="1" dirty="0">
                <a:latin typeface="Verdana"/>
                <a:cs typeface="Verdana"/>
              </a:rPr>
              <a:t>il </a:t>
            </a:r>
            <a:r>
              <a:rPr sz="1400" b="1" spc="-5" dirty="0">
                <a:latin typeface="Verdana"/>
                <a:cs typeface="Verdana"/>
              </a:rPr>
              <a:t>rimborso</a:t>
            </a:r>
            <a:r>
              <a:rPr sz="1400" spc="-5" dirty="0">
                <a:latin typeface="Verdana"/>
                <a:cs typeface="Verdana"/>
              </a:rPr>
              <a:t>, </a:t>
            </a:r>
            <a:r>
              <a:rPr sz="1400" dirty="0">
                <a:latin typeface="Verdana"/>
                <a:cs typeface="Verdana"/>
              </a:rPr>
              <a:t>presentando gli originali cartacei </a:t>
            </a:r>
            <a:r>
              <a:rPr sz="1400" spc="5" dirty="0">
                <a:latin typeface="Verdana"/>
                <a:cs typeface="Verdana"/>
              </a:rPr>
              <a:t>in</a:t>
            </a:r>
            <a:r>
              <a:rPr sz="1400" spc="-155" dirty="0">
                <a:latin typeface="Verdana"/>
                <a:cs typeface="Verdana"/>
              </a:rPr>
              <a:t> </a:t>
            </a:r>
            <a:r>
              <a:rPr sz="1400" dirty="0">
                <a:latin typeface="Verdana"/>
                <a:cs typeface="Verdana"/>
              </a:rPr>
              <a:t>segreteria</a:t>
            </a:r>
            <a:endParaRPr sz="1400">
              <a:latin typeface="Verdana"/>
              <a:cs typeface="Verdana"/>
            </a:endParaRPr>
          </a:p>
          <a:p>
            <a:pPr marL="184785" marR="5715" indent="-172720">
              <a:lnSpc>
                <a:spcPct val="130700"/>
              </a:lnSpc>
              <a:spcBef>
                <a:spcPts val="15"/>
              </a:spcBef>
              <a:buChar char="-"/>
              <a:tabLst>
                <a:tab pos="185420" algn="l"/>
                <a:tab pos="528955" algn="l"/>
                <a:tab pos="1007744" algn="l"/>
                <a:tab pos="1294130" algn="l"/>
                <a:tab pos="2266315" algn="l"/>
                <a:tab pos="2573020" algn="l"/>
                <a:tab pos="3574415" algn="l"/>
                <a:tab pos="4377690" algn="l"/>
                <a:tab pos="5450840" algn="l"/>
                <a:tab pos="6357620" algn="l"/>
                <a:tab pos="7886700" algn="l"/>
              </a:tabLst>
            </a:pPr>
            <a:r>
              <a:rPr sz="1400" dirty="0">
                <a:latin typeface="Verdana"/>
                <a:cs typeface="Verdana"/>
              </a:rPr>
              <a:t>se	</a:t>
            </a:r>
            <a:r>
              <a:rPr sz="1400" spc="-5" dirty="0">
                <a:latin typeface="Verdana"/>
                <a:cs typeface="Verdana"/>
              </a:rPr>
              <a:t>no</a:t>
            </a:r>
            <a:r>
              <a:rPr sz="1400" dirty="0">
                <a:latin typeface="Verdana"/>
                <a:cs typeface="Verdana"/>
              </a:rPr>
              <a:t>n	</a:t>
            </a:r>
            <a:r>
              <a:rPr sz="1400" spc="-15" dirty="0">
                <a:latin typeface="Verdana"/>
                <a:cs typeface="Verdana"/>
              </a:rPr>
              <a:t>s</a:t>
            </a:r>
            <a:r>
              <a:rPr sz="1400" dirty="0">
                <a:latin typeface="Verdana"/>
                <a:cs typeface="Verdana"/>
              </a:rPr>
              <a:t>i	ne</a:t>
            </a:r>
            <a:r>
              <a:rPr sz="1400" spc="-10" dirty="0">
                <a:latin typeface="Verdana"/>
                <a:cs typeface="Verdana"/>
              </a:rPr>
              <a:t>ce</a:t>
            </a:r>
            <a:r>
              <a:rPr sz="1400" dirty="0">
                <a:latin typeface="Verdana"/>
                <a:cs typeface="Verdana"/>
              </a:rPr>
              <a:t>s</a:t>
            </a:r>
            <a:r>
              <a:rPr sz="1400" spc="-15" dirty="0">
                <a:latin typeface="Verdana"/>
                <a:cs typeface="Verdana"/>
              </a:rPr>
              <a:t>s</a:t>
            </a:r>
            <a:r>
              <a:rPr sz="1400" spc="5" dirty="0">
                <a:latin typeface="Verdana"/>
                <a:cs typeface="Verdana"/>
              </a:rPr>
              <a:t>i</a:t>
            </a:r>
            <a:r>
              <a:rPr sz="1400" spc="-5" dirty="0">
                <a:latin typeface="Verdana"/>
                <a:cs typeface="Verdana"/>
              </a:rPr>
              <a:t>t</a:t>
            </a:r>
            <a:r>
              <a:rPr sz="1400" dirty="0">
                <a:latin typeface="Verdana"/>
                <a:cs typeface="Verdana"/>
              </a:rPr>
              <a:t>a	</a:t>
            </a:r>
            <a:r>
              <a:rPr sz="1400" spc="-15" dirty="0">
                <a:latin typeface="Verdana"/>
                <a:cs typeface="Verdana"/>
              </a:rPr>
              <a:t>d</a:t>
            </a:r>
            <a:r>
              <a:rPr sz="1400" dirty="0">
                <a:latin typeface="Verdana"/>
                <a:cs typeface="Verdana"/>
              </a:rPr>
              <a:t>i	</a:t>
            </a:r>
            <a:r>
              <a:rPr sz="1400" spc="-15" dirty="0">
                <a:latin typeface="Verdana"/>
                <a:cs typeface="Verdana"/>
              </a:rPr>
              <a:t>r</a:t>
            </a:r>
            <a:r>
              <a:rPr sz="1400" spc="-5" dirty="0">
                <a:latin typeface="Verdana"/>
                <a:cs typeface="Verdana"/>
              </a:rPr>
              <a:t>im</a:t>
            </a:r>
            <a:r>
              <a:rPr sz="1400" dirty="0">
                <a:latin typeface="Verdana"/>
                <a:cs typeface="Verdana"/>
              </a:rPr>
              <a:t>bor</a:t>
            </a:r>
            <a:r>
              <a:rPr sz="1400" spc="-15" dirty="0">
                <a:latin typeface="Verdana"/>
                <a:cs typeface="Verdana"/>
              </a:rPr>
              <a:t>so</a:t>
            </a:r>
            <a:r>
              <a:rPr sz="1400" dirty="0">
                <a:latin typeface="Verdana"/>
                <a:cs typeface="Verdana"/>
              </a:rPr>
              <a:t>,	</a:t>
            </a:r>
            <a:r>
              <a:rPr sz="1400" spc="-15" dirty="0">
                <a:latin typeface="Verdana"/>
                <a:cs typeface="Verdana"/>
              </a:rPr>
              <a:t>o</a:t>
            </a:r>
            <a:r>
              <a:rPr sz="1400" dirty="0">
                <a:latin typeface="Verdana"/>
                <a:cs typeface="Verdana"/>
              </a:rPr>
              <a:t>ccor</a:t>
            </a:r>
            <a:r>
              <a:rPr sz="1400" spc="-10" dirty="0">
                <a:latin typeface="Verdana"/>
                <a:cs typeface="Verdana"/>
              </a:rPr>
              <a:t>r</a:t>
            </a:r>
            <a:r>
              <a:rPr sz="1400" dirty="0">
                <a:latin typeface="Verdana"/>
                <a:cs typeface="Verdana"/>
              </a:rPr>
              <a:t>e	c</a:t>
            </a:r>
            <a:r>
              <a:rPr sz="1400" spc="-15" dirty="0">
                <a:latin typeface="Verdana"/>
                <a:cs typeface="Verdana"/>
              </a:rPr>
              <a:t>o</a:t>
            </a:r>
            <a:r>
              <a:rPr sz="1400" spc="-10" dirty="0">
                <a:latin typeface="Verdana"/>
                <a:cs typeface="Verdana"/>
              </a:rPr>
              <a:t>m</a:t>
            </a:r>
            <a:r>
              <a:rPr sz="1400" dirty="0">
                <a:latin typeface="Verdana"/>
                <a:cs typeface="Verdana"/>
              </a:rPr>
              <a:t>unque	c</a:t>
            </a:r>
            <a:r>
              <a:rPr sz="1400" spc="-15" dirty="0">
                <a:latin typeface="Verdana"/>
                <a:cs typeface="Verdana"/>
              </a:rPr>
              <a:t>h</a:t>
            </a:r>
            <a:r>
              <a:rPr sz="1400" spc="5" dirty="0">
                <a:latin typeface="Verdana"/>
                <a:cs typeface="Verdana"/>
              </a:rPr>
              <a:t>i</a:t>
            </a:r>
            <a:r>
              <a:rPr sz="1400" dirty="0">
                <a:latin typeface="Verdana"/>
                <a:cs typeface="Verdana"/>
              </a:rPr>
              <a:t>edere	</a:t>
            </a:r>
            <a:r>
              <a:rPr sz="1400" spc="5" dirty="0">
                <a:latin typeface="Verdana"/>
                <a:cs typeface="Verdana"/>
              </a:rPr>
              <a:t>l</a:t>
            </a:r>
            <a:r>
              <a:rPr sz="1400" spc="-5" dirty="0">
                <a:latin typeface="Verdana"/>
                <a:cs typeface="Verdana"/>
              </a:rPr>
              <a:t>’</a:t>
            </a:r>
            <a:r>
              <a:rPr sz="1400" dirty="0">
                <a:latin typeface="Verdana"/>
                <a:cs typeface="Verdana"/>
              </a:rPr>
              <a:t>a</a:t>
            </a:r>
            <a:r>
              <a:rPr sz="1400" spc="-15" dirty="0">
                <a:latin typeface="Verdana"/>
                <a:cs typeface="Verdana"/>
              </a:rPr>
              <a:t>u</a:t>
            </a:r>
            <a:r>
              <a:rPr sz="1400" spc="-5" dirty="0">
                <a:latin typeface="Verdana"/>
                <a:cs typeface="Verdana"/>
              </a:rPr>
              <a:t>to</a:t>
            </a:r>
            <a:r>
              <a:rPr sz="1400" spc="-10" dirty="0">
                <a:latin typeface="Verdana"/>
                <a:cs typeface="Verdana"/>
              </a:rPr>
              <a:t>r</a:t>
            </a:r>
            <a:r>
              <a:rPr sz="1400" spc="5" dirty="0">
                <a:latin typeface="Verdana"/>
                <a:cs typeface="Verdana"/>
              </a:rPr>
              <a:t>i</a:t>
            </a:r>
            <a:r>
              <a:rPr sz="1400" spc="-5" dirty="0">
                <a:latin typeface="Verdana"/>
                <a:cs typeface="Verdana"/>
              </a:rPr>
              <a:t>z</a:t>
            </a:r>
            <a:r>
              <a:rPr sz="1400" spc="-10" dirty="0">
                <a:latin typeface="Verdana"/>
                <a:cs typeface="Verdana"/>
              </a:rPr>
              <a:t>z</a:t>
            </a:r>
            <a:r>
              <a:rPr sz="1400" dirty="0">
                <a:latin typeface="Verdana"/>
                <a:cs typeface="Verdana"/>
              </a:rPr>
              <a:t>az</a:t>
            </a:r>
            <a:r>
              <a:rPr sz="1400" spc="5" dirty="0">
                <a:latin typeface="Verdana"/>
                <a:cs typeface="Verdana"/>
              </a:rPr>
              <a:t>i</a:t>
            </a:r>
            <a:r>
              <a:rPr sz="1400" dirty="0">
                <a:latin typeface="Verdana"/>
                <a:cs typeface="Verdana"/>
              </a:rPr>
              <a:t>one	</a:t>
            </a:r>
            <a:r>
              <a:rPr sz="1400" spc="-5" dirty="0">
                <a:latin typeface="Verdana"/>
                <a:cs typeface="Verdana"/>
              </a:rPr>
              <a:t>p</a:t>
            </a:r>
            <a:r>
              <a:rPr sz="1400" spc="-10" dirty="0">
                <a:latin typeface="Verdana"/>
                <a:cs typeface="Verdana"/>
              </a:rPr>
              <a:t>e</a:t>
            </a:r>
            <a:r>
              <a:rPr sz="1400" dirty="0">
                <a:latin typeface="Verdana"/>
                <a:cs typeface="Verdana"/>
              </a:rPr>
              <a:t>r  usufruire della </a:t>
            </a:r>
            <a:r>
              <a:rPr sz="1400" b="1" spc="-5" dirty="0">
                <a:latin typeface="Verdana"/>
                <a:cs typeface="Verdana"/>
              </a:rPr>
              <a:t>copertura</a:t>
            </a:r>
            <a:r>
              <a:rPr sz="1400" b="1" spc="-70" dirty="0">
                <a:latin typeface="Verdana"/>
                <a:cs typeface="Verdana"/>
              </a:rPr>
              <a:t> </a:t>
            </a:r>
            <a:r>
              <a:rPr sz="1400" b="1" spc="-5" dirty="0">
                <a:latin typeface="Verdana"/>
                <a:cs typeface="Verdana"/>
              </a:rPr>
              <a:t>assicurativa</a:t>
            </a:r>
            <a:endParaRPr sz="1400">
              <a:latin typeface="Verdana"/>
              <a:cs typeface="Verdana"/>
            </a:endParaRPr>
          </a:p>
          <a:p>
            <a:pPr marL="184785" indent="-172720">
              <a:lnSpc>
                <a:spcPct val="100000"/>
              </a:lnSpc>
              <a:spcBef>
                <a:spcPts val="515"/>
              </a:spcBef>
              <a:buChar char="-"/>
              <a:tabLst>
                <a:tab pos="185420" algn="l"/>
              </a:tabLst>
            </a:pPr>
            <a:r>
              <a:rPr sz="1400" spc="5" dirty="0">
                <a:latin typeface="Verdana"/>
                <a:cs typeface="Verdana"/>
              </a:rPr>
              <a:t>in </a:t>
            </a:r>
            <a:r>
              <a:rPr sz="1400" dirty="0">
                <a:latin typeface="Verdana"/>
                <a:cs typeface="Verdana"/>
              </a:rPr>
              <a:t>caso di </a:t>
            </a:r>
            <a:r>
              <a:rPr sz="1400" spc="5" dirty="0">
                <a:latin typeface="Verdana"/>
                <a:cs typeface="Verdana"/>
              </a:rPr>
              <a:t>missione </a:t>
            </a:r>
            <a:r>
              <a:rPr sz="1400" dirty="0">
                <a:latin typeface="Verdana"/>
                <a:cs typeface="Verdana"/>
              </a:rPr>
              <a:t>all’estero occorre chiedere anche </a:t>
            </a:r>
            <a:r>
              <a:rPr sz="1400" spc="5" dirty="0">
                <a:latin typeface="Verdana"/>
                <a:cs typeface="Verdana"/>
              </a:rPr>
              <a:t>la </a:t>
            </a:r>
            <a:r>
              <a:rPr sz="1400" b="1" spc="-5" dirty="0">
                <a:latin typeface="Verdana"/>
                <a:cs typeface="Verdana"/>
              </a:rPr>
              <a:t>maggiorazione</a:t>
            </a:r>
            <a:r>
              <a:rPr sz="1400" b="1" spc="-204" dirty="0">
                <a:latin typeface="Verdana"/>
                <a:cs typeface="Verdana"/>
              </a:rPr>
              <a:t> </a:t>
            </a:r>
            <a:r>
              <a:rPr sz="1400" b="1" spc="-5" dirty="0">
                <a:latin typeface="Verdana"/>
                <a:cs typeface="Verdana"/>
              </a:rPr>
              <a:t>estero</a:t>
            </a:r>
            <a:endParaRPr sz="1400">
              <a:latin typeface="Verdana"/>
              <a:cs typeface="Verdana"/>
            </a:endParaRPr>
          </a:p>
          <a:p>
            <a:pPr marL="184785" indent="-172720">
              <a:lnSpc>
                <a:spcPct val="100000"/>
              </a:lnSpc>
              <a:spcBef>
                <a:spcPts val="530"/>
              </a:spcBef>
              <a:buChar char="-"/>
              <a:tabLst>
                <a:tab pos="185420" algn="l"/>
                <a:tab pos="469265" algn="l"/>
                <a:tab pos="1106805" algn="l"/>
                <a:tab pos="2309495" algn="l"/>
                <a:tab pos="3408045" algn="l"/>
                <a:tab pos="4238625" algn="l"/>
                <a:tab pos="5188585" algn="l"/>
                <a:tab pos="5810250" algn="l"/>
                <a:tab pos="6694805" algn="l"/>
              </a:tabLst>
            </a:pPr>
            <a:r>
              <a:rPr sz="1400" spc="10" dirty="0">
                <a:latin typeface="Verdana"/>
                <a:cs typeface="Verdana"/>
              </a:rPr>
              <a:t>l</a:t>
            </a:r>
            <a:r>
              <a:rPr sz="1400" dirty="0">
                <a:latin typeface="Verdana"/>
                <a:cs typeface="Verdana"/>
              </a:rPr>
              <a:t>e	sp</a:t>
            </a:r>
            <a:r>
              <a:rPr sz="1400" spc="-10" dirty="0">
                <a:latin typeface="Verdana"/>
                <a:cs typeface="Verdana"/>
              </a:rPr>
              <a:t>e</a:t>
            </a:r>
            <a:r>
              <a:rPr sz="1400" dirty="0">
                <a:latin typeface="Verdana"/>
                <a:cs typeface="Verdana"/>
              </a:rPr>
              <a:t>se	a</a:t>
            </a:r>
            <a:r>
              <a:rPr sz="1400" spc="-5" dirty="0">
                <a:latin typeface="Verdana"/>
                <a:cs typeface="Verdana"/>
              </a:rPr>
              <a:t>uto</a:t>
            </a:r>
            <a:r>
              <a:rPr sz="1400" spc="-15" dirty="0">
                <a:latin typeface="Verdana"/>
                <a:cs typeface="Verdana"/>
              </a:rPr>
              <a:t>r</a:t>
            </a:r>
            <a:r>
              <a:rPr sz="1400" spc="5" dirty="0">
                <a:latin typeface="Verdana"/>
                <a:cs typeface="Verdana"/>
              </a:rPr>
              <a:t>i</a:t>
            </a:r>
            <a:r>
              <a:rPr sz="1400" spc="-20" dirty="0">
                <a:latin typeface="Verdana"/>
                <a:cs typeface="Verdana"/>
              </a:rPr>
              <a:t>z</a:t>
            </a:r>
            <a:r>
              <a:rPr sz="1400" spc="-10" dirty="0">
                <a:latin typeface="Verdana"/>
                <a:cs typeface="Verdana"/>
              </a:rPr>
              <a:t>z</a:t>
            </a:r>
            <a:r>
              <a:rPr sz="1400" dirty="0">
                <a:latin typeface="Verdana"/>
                <a:cs typeface="Verdana"/>
              </a:rPr>
              <a:t>ab</a:t>
            </a:r>
            <a:r>
              <a:rPr sz="1400" spc="10" dirty="0">
                <a:latin typeface="Verdana"/>
                <a:cs typeface="Verdana"/>
              </a:rPr>
              <a:t>i</a:t>
            </a:r>
            <a:r>
              <a:rPr sz="1400" spc="-5" dirty="0">
                <a:latin typeface="Verdana"/>
                <a:cs typeface="Verdana"/>
              </a:rPr>
              <a:t>l</a:t>
            </a:r>
            <a:r>
              <a:rPr sz="1400" dirty="0">
                <a:latin typeface="Verdana"/>
                <a:cs typeface="Verdana"/>
              </a:rPr>
              <a:t>i	r</a:t>
            </a:r>
            <a:r>
              <a:rPr sz="1400" spc="10" dirty="0">
                <a:latin typeface="Verdana"/>
                <a:cs typeface="Verdana"/>
              </a:rPr>
              <a:t>i</a:t>
            </a:r>
            <a:r>
              <a:rPr sz="1400" spc="-5" dirty="0">
                <a:latin typeface="Verdana"/>
                <a:cs typeface="Verdana"/>
              </a:rPr>
              <a:t>g</a:t>
            </a:r>
            <a:r>
              <a:rPr sz="1400" spc="-15" dirty="0">
                <a:latin typeface="Verdana"/>
                <a:cs typeface="Verdana"/>
              </a:rPr>
              <a:t>u</a:t>
            </a:r>
            <a:r>
              <a:rPr sz="1400" dirty="0">
                <a:latin typeface="Verdana"/>
                <a:cs typeface="Verdana"/>
              </a:rPr>
              <a:t>ard</a:t>
            </a:r>
            <a:r>
              <a:rPr sz="1400" spc="-5" dirty="0">
                <a:latin typeface="Verdana"/>
                <a:cs typeface="Verdana"/>
              </a:rPr>
              <a:t>a</a:t>
            </a:r>
            <a:r>
              <a:rPr sz="1400" dirty="0">
                <a:latin typeface="Verdana"/>
                <a:cs typeface="Verdana"/>
              </a:rPr>
              <a:t>no	</a:t>
            </a:r>
            <a:r>
              <a:rPr sz="1400" spc="-20" dirty="0">
                <a:latin typeface="Verdana"/>
                <a:cs typeface="Verdana"/>
              </a:rPr>
              <a:t>v</a:t>
            </a:r>
            <a:r>
              <a:rPr sz="1400" spc="5" dirty="0">
                <a:latin typeface="Verdana"/>
                <a:cs typeface="Verdana"/>
              </a:rPr>
              <a:t>i</a:t>
            </a:r>
            <a:r>
              <a:rPr sz="1400" dirty="0">
                <a:latin typeface="Verdana"/>
                <a:cs typeface="Verdana"/>
              </a:rPr>
              <a:t>ag</a:t>
            </a:r>
            <a:r>
              <a:rPr sz="1400" spc="-15" dirty="0">
                <a:latin typeface="Verdana"/>
                <a:cs typeface="Verdana"/>
              </a:rPr>
              <a:t>g</a:t>
            </a:r>
            <a:r>
              <a:rPr sz="1400" spc="5" dirty="0">
                <a:latin typeface="Verdana"/>
                <a:cs typeface="Verdana"/>
              </a:rPr>
              <a:t>i</a:t>
            </a:r>
            <a:r>
              <a:rPr sz="1400" spc="-25" dirty="0">
                <a:latin typeface="Verdana"/>
                <a:cs typeface="Verdana"/>
              </a:rPr>
              <a:t>o</a:t>
            </a:r>
            <a:r>
              <a:rPr sz="1400" dirty="0">
                <a:latin typeface="Verdana"/>
                <a:cs typeface="Verdana"/>
              </a:rPr>
              <a:t>,	</a:t>
            </a:r>
            <a:r>
              <a:rPr sz="1400" spc="-5" dirty="0">
                <a:latin typeface="Verdana"/>
                <a:cs typeface="Verdana"/>
              </a:rPr>
              <a:t>t</a:t>
            </a:r>
            <a:r>
              <a:rPr sz="1400" spc="-30" dirty="0">
                <a:latin typeface="Verdana"/>
                <a:cs typeface="Verdana"/>
              </a:rPr>
              <a:t>r</a:t>
            </a:r>
            <a:r>
              <a:rPr sz="1400" dirty="0">
                <a:latin typeface="Verdana"/>
                <a:cs typeface="Verdana"/>
              </a:rPr>
              <a:t>as</a:t>
            </a:r>
            <a:r>
              <a:rPr sz="1400" spc="-15" dirty="0">
                <a:latin typeface="Verdana"/>
                <a:cs typeface="Verdana"/>
              </a:rPr>
              <a:t>po</a:t>
            </a:r>
            <a:r>
              <a:rPr sz="1400" dirty="0">
                <a:latin typeface="Verdana"/>
                <a:cs typeface="Verdana"/>
              </a:rPr>
              <a:t>rt</a:t>
            </a:r>
            <a:r>
              <a:rPr sz="1400" spc="10" dirty="0">
                <a:latin typeface="Verdana"/>
                <a:cs typeface="Verdana"/>
              </a:rPr>
              <a:t>i</a:t>
            </a:r>
            <a:r>
              <a:rPr sz="1400" dirty="0">
                <a:latin typeface="Verdana"/>
                <a:cs typeface="Verdana"/>
              </a:rPr>
              <a:t>,	</a:t>
            </a:r>
            <a:r>
              <a:rPr sz="1400" spc="-5" dirty="0">
                <a:latin typeface="Verdana"/>
                <a:cs typeface="Verdana"/>
              </a:rPr>
              <a:t>p</a:t>
            </a:r>
            <a:r>
              <a:rPr sz="1400" spc="-15" dirty="0">
                <a:latin typeface="Verdana"/>
                <a:cs typeface="Verdana"/>
              </a:rPr>
              <a:t>a</a:t>
            </a:r>
            <a:r>
              <a:rPr sz="1400" dirty="0">
                <a:latin typeface="Verdana"/>
                <a:cs typeface="Verdana"/>
              </a:rPr>
              <a:t>s</a:t>
            </a:r>
            <a:r>
              <a:rPr sz="1400" spc="-15" dirty="0">
                <a:latin typeface="Verdana"/>
                <a:cs typeface="Verdana"/>
              </a:rPr>
              <a:t>t</a:t>
            </a:r>
            <a:r>
              <a:rPr sz="1400" spc="10" dirty="0">
                <a:latin typeface="Verdana"/>
                <a:cs typeface="Verdana"/>
              </a:rPr>
              <a:t>i</a:t>
            </a:r>
            <a:r>
              <a:rPr sz="1400" dirty="0">
                <a:latin typeface="Verdana"/>
                <a:cs typeface="Verdana"/>
              </a:rPr>
              <a:t>,	al</a:t>
            </a:r>
            <a:r>
              <a:rPr sz="1400" spc="10" dirty="0">
                <a:latin typeface="Verdana"/>
                <a:cs typeface="Verdana"/>
              </a:rPr>
              <a:t>l</a:t>
            </a:r>
            <a:r>
              <a:rPr sz="1400" dirty="0">
                <a:latin typeface="Verdana"/>
                <a:cs typeface="Verdana"/>
              </a:rPr>
              <a:t>og</a:t>
            </a:r>
            <a:r>
              <a:rPr sz="1400" spc="-10" dirty="0">
                <a:latin typeface="Verdana"/>
                <a:cs typeface="Verdana"/>
              </a:rPr>
              <a:t>g</a:t>
            </a:r>
            <a:r>
              <a:rPr sz="1400" spc="5" dirty="0">
                <a:latin typeface="Verdana"/>
                <a:cs typeface="Verdana"/>
              </a:rPr>
              <a:t>i</a:t>
            </a:r>
            <a:r>
              <a:rPr sz="1400" spc="-30" dirty="0">
                <a:latin typeface="Verdana"/>
                <a:cs typeface="Verdana"/>
              </a:rPr>
              <a:t>o</a:t>
            </a:r>
            <a:r>
              <a:rPr sz="1400" dirty="0">
                <a:latin typeface="Verdana"/>
                <a:cs typeface="Verdana"/>
              </a:rPr>
              <a:t>,	opportun</a:t>
            </a:r>
            <a:r>
              <a:rPr sz="1400" spc="-20" dirty="0">
                <a:latin typeface="Verdana"/>
                <a:cs typeface="Verdana"/>
              </a:rPr>
              <a:t>a</a:t>
            </a:r>
            <a:r>
              <a:rPr sz="1400" dirty="0">
                <a:latin typeface="Verdana"/>
                <a:cs typeface="Verdana"/>
              </a:rPr>
              <a:t>m</a:t>
            </a:r>
            <a:r>
              <a:rPr sz="1400" spc="-10" dirty="0">
                <a:latin typeface="Verdana"/>
                <a:cs typeface="Verdana"/>
              </a:rPr>
              <a:t>e</a:t>
            </a:r>
            <a:r>
              <a:rPr sz="1400" dirty="0">
                <a:latin typeface="Verdana"/>
                <a:cs typeface="Verdana"/>
              </a:rPr>
              <a:t>nte</a:t>
            </a:r>
            <a:endParaRPr sz="1400">
              <a:latin typeface="Verdana"/>
              <a:cs typeface="Verdana"/>
            </a:endParaRPr>
          </a:p>
        </p:txBody>
      </p:sp>
      <p:sp>
        <p:nvSpPr>
          <p:cNvPr id="3" name="object 3"/>
          <p:cNvSpPr txBox="1">
            <a:spLocks noGrp="1"/>
          </p:cNvSpPr>
          <p:nvPr>
            <p:ph type="title"/>
          </p:nvPr>
        </p:nvSpPr>
        <p:spPr>
          <a:xfrm>
            <a:off x="3865626" y="657605"/>
            <a:ext cx="1414780" cy="391160"/>
          </a:xfrm>
          <a:prstGeom prst="rect">
            <a:avLst/>
          </a:prstGeom>
        </p:spPr>
        <p:txBody>
          <a:bodyPr vert="horz" wrap="square" lIns="0" tIns="12700" rIns="0" bIns="0" rtlCol="0">
            <a:spAutoFit/>
          </a:bodyPr>
          <a:lstStyle/>
          <a:p>
            <a:pPr marL="12700">
              <a:lnSpc>
                <a:spcPct val="100000"/>
              </a:lnSpc>
              <a:spcBef>
                <a:spcPts val="100"/>
              </a:spcBef>
            </a:pPr>
            <a:r>
              <a:rPr sz="2400" spc="-5" dirty="0"/>
              <a:t>Missioni</a:t>
            </a:r>
            <a:endParaRPr sz="2400" dirty="0"/>
          </a:p>
        </p:txBody>
      </p:sp>
      <p:sp>
        <p:nvSpPr>
          <p:cNvPr id="4" name="object 4"/>
          <p:cNvSpPr/>
          <p:nvPr/>
        </p:nvSpPr>
        <p:spPr>
          <a:xfrm>
            <a:off x="3137262" y="747848"/>
            <a:ext cx="483234" cy="347980"/>
          </a:xfrm>
          <a:custGeom>
            <a:avLst/>
            <a:gdLst/>
            <a:ahLst/>
            <a:cxnLst/>
            <a:rect l="l" t="t" r="r" b="b"/>
            <a:pathLst>
              <a:path w="483235" h="347980">
                <a:moveTo>
                  <a:pt x="243851" y="140263"/>
                </a:moveTo>
                <a:lnTo>
                  <a:pt x="217965" y="152197"/>
                </a:lnTo>
                <a:lnTo>
                  <a:pt x="217965" y="174509"/>
                </a:lnTo>
                <a:lnTo>
                  <a:pt x="53606" y="174509"/>
                </a:lnTo>
                <a:lnTo>
                  <a:pt x="38327" y="185781"/>
                </a:lnTo>
                <a:lnTo>
                  <a:pt x="24238" y="198443"/>
                </a:lnTo>
                <a:lnTo>
                  <a:pt x="11431" y="212403"/>
                </a:lnTo>
                <a:lnTo>
                  <a:pt x="0" y="227565"/>
                </a:lnTo>
                <a:lnTo>
                  <a:pt x="29357" y="262933"/>
                </a:lnTo>
                <a:lnTo>
                  <a:pt x="63091" y="292344"/>
                </a:lnTo>
                <a:lnTo>
                  <a:pt x="100391" y="315658"/>
                </a:lnTo>
                <a:lnTo>
                  <a:pt x="140446" y="332732"/>
                </a:lnTo>
                <a:lnTo>
                  <a:pt x="182449" y="343425"/>
                </a:lnTo>
                <a:lnTo>
                  <a:pt x="225588" y="347596"/>
                </a:lnTo>
                <a:lnTo>
                  <a:pt x="269053" y="345103"/>
                </a:lnTo>
                <a:lnTo>
                  <a:pt x="312036" y="335805"/>
                </a:lnTo>
                <a:lnTo>
                  <a:pt x="353726" y="319561"/>
                </a:lnTo>
                <a:lnTo>
                  <a:pt x="378048" y="305226"/>
                </a:lnTo>
                <a:lnTo>
                  <a:pt x="217965" y="305226"/>
                </a:lnTo>
                <a:lnTo>
                  <a:pt x="196557" y="296787"/>
                </a:lnTo>
                <a:lnTo>
                  <a:pt x="151886" y="296787"/>
                </a:lnTo>
                <a:lnTo>
                  <a:pt x="115069" y="280655"/>
                </a:lnTo>
                <a:lnTo>
                  <a:pt x="81579" y="258896"/>
                </a:lnTo>
                <a:lnTo>
                  <a:pt x="52048" y="232000"/>
                </a:lnTo>
                <a:lnTo>
                  <a:pt x="27109" y="200456"/>
                </a:lnTo>
                <a:lnTo>
                  <a:pt x="124143" y="200456"/>
                </a:lnTo>
                <a:lnTo>
                  <a:pt x="390971" y="200417"/>
                </a:lnTo>
                <a:lnTo>
                  <a:pt x="392762" y="174580"/>
                </a:lnTo>
                <a:lnTo>
                  <a:pt x="243851" y="174580"/>
                </a:lnTo>
                <a:lnTo>
                  <a:pt x="243851" y="140263"/>
                </a:lnTo>
                <a:close/>
              </a:path>
              <a:path w="483235" h="347980">
                <a:moveTo>
                  <a:pt x="390971" y="200417"/>
                </a:moveTo>
                <a:lnTo>
                  <a:pt x="217965" y="200417"/>
                </a:lnTo>
                <a:lnTo>
                  <a:pt x="217965" y="305226"/>
                </a:lnTo>
                <a:lnTo>
                  <a:pt x="243851" y="305226"/>
                </a:lnTo>
                <a:lnTo>
                  <a:pt x="243851" y="200456"/>
                </a:lnTo>
                <a:lnTo>
                  <a:pt x="390968" y="200456"/>
                </a:lnTo>
                <a:close/>
              </a:path>
              <a:path w="483235" h="347980">
                <a:moveTo>
                  <a:pt x="365090" y="200456"/>
                </a:moveTo>
                <a:lnTo>
                  <a:pt x="337690" y="200456"/>
                </a:lnTo>
                <a:lnTo>
                  <a:pt x="319902" y="240326"/>
                </a:lnTo>
                <a:lnTo>
                  <a:pt x="297871" y="271945"/>
                </a:lnTo>
                <a:lnTo>
                  <a:pt x="272291" y="294013"/>
                </a:lnTo>
                <a:lnTo>
                  <a:pt x="243851" y="305226"/>
                </a:lnTo>
                <a:lnTo>
                  <a:pt x="378048" y="305226"/>
                </a:lnTo>
                <a:lnTo>
                  <a:pt x="392434" y="296747"/>
                </a:lnTo>
                <a:lnTo>
                  <a:pt x="309977" y="296747"/>
                </a:lnTo>
                <a:lnTo>
                  <a:pt x="327917" y="275223"/>
                </a:lnTo>
                <a:lnTo>
                  <a:pt x="343178" y="251834"/>
                </a:lnTo>
                <a:lnTo>
                  <a:pt x="355617" y="226829"/>
                </a:lnTo>
                <a:lnTo>
                  <a:pt x="365090" y="200456"/>
                </a:lnTo>
                <a:close/>
              </a:path>
              <a:path w="483235" h="347980">
                <a:moveTo>
                  <a:pt x="124143" y="200456"/>
                </a:moveTo>
                <a:lnTo>
                  <a:pt x="96765" y="200456"/>
                </a:lnTo>
                <a:lnTo>
                  <a:pt x="106234" y="226841"/>
                </a:lnTo>
                <a:lnTo>
                  <a:pt x="118672" y="251857"/>
                </a:lnTo>
                <a:lnTo>
                  <a:pt x="133937" y="275255"/>
                </a:lnTo>
                <a:lnTo>
                  <a:pt x="151886" y="296787"/>
                </a:lnTo>
                <a:lnTo>
                  <a:pt x="196557" y="296787"/>
                </a:lnTo>
                <a:lnTo>
                  <a:pt x="189520" y="294012"/>
                </a:lnTo>
                <a:lnTo>
                  <a:pt x="163941" y="271940"/>
                </a:lnTo>
                <a:lnTo>
                  <a:pt x="141915" y="240309"/>
                </a:lnTo>
                <a:lnTo>
                  <a:pt x="124143" y="200456"/>
                </a:lnTo>
                <a:close/>
              </a:path>
              <a:path w="483235" h="347980">
                <a:moveTo>
                  <a:pt x="482831" y="192707"/>
                </a:moveTo>
                <a:lnTo>
                  <a:pt x="420870" y="219031"/>
                </a:lnTo>
                <a:lnTo>
                  <a:pt x="397444" y="244161"/>
                </a:lnTo>
                <a:lnTo>
                  <a:pt x="370880" y="265682"/>
                </a:lnTo>
                <a:lnTo>
                  <a:pt x="341588" y="283307"/>
                </a:lnTo>
                <a:lnTo>
                  <a:pt x="309977" y="296747"/>
                </a:lnTo>
                <a:lnTo>
                  <a:pt x="392434" y="296747"/>
                </a:lnTo>
                <a:lnTo>
                  <a:pt x="393313" y="296229"/>
                </a:lnTo>
                <a:lnTo>
                  <a:pt x="420333" y="274629"/>
                </a:lnTo>
                <a:lnTo>
                  <a:pt x="444429" y="249980"/>
                </a:lnTo>
                <a:lnTo>
                  <a:pt x="465346" y="222575"/>
                </a:lnTo>
                <a:lnTo>
                  <a:pt x="482831" y="192707"/>
                </a:lnTo>
                <a:close/>
              </a:path>
              <a:path w="483235" h="347980">
                <a:moveTo>
                  <a:pt x="380755" y="0"/>
                </a:moveTo>
                <a:lnTo>
                  <a:pt x="355810" y="10363"/>
                </a:lnTo>
                <a:lnTo>
                  <a:pt x="356935" y="20570"/>
                </a:lnTo>
                <a:lnTo>
                  <a:pt x="357868" y="30922"/>
                </a:lnTo>
                <a:lnTo>
                  <a:pt x="358565" y="41430"/>
                </a:lnTo>
                <a:lnTo>
                  <a:pt x="358979" y="52106"/>
                </a:lnTo>
                <a:lnTo>
                  <a:pt x="298517" y="52106"/>
                </a:lnTo>
                <a:lnTo>
                  <a:pt x="290445" y="78014"/>
                </a:lnTo>
                <a:lnTo>
                  <a:pt x="358979" y="78014"/>
                </a:lnTo>
                <a:lnTo>
                  <a:pt x="357739" y="102416"/>
                </a:lnTo>
                <a:lnTo>
                  <a:pt x="355096" y="126685"/>
                </a:lnTo>
                <a:lnTo>
                  <a:pt x="351059" y="150761"/>
                </a:lnTo>
                <a:lnTo>
                  <a:pt x="345636" y="174580"/>
                </a:lnTo>
                <a:lnTo>
                  <a:pt x="392762" y="174580"/>
                </a:lnTo>
                <a:lnTo>
                  <a:pt x="372440" y="174548"/>
                </a:lnTo>
                <a:lnTo>
                  <a:pt x="377521" y="150459"/>
                </a:lnTo>
                <a:lnTo>
                  <a:pt x="381244" y="126598"/>
                </a:lnTo>
                <a:lnTo>
                  <a:pt x="383706" y="102348"/>
                </a:lnTo>
                <a:lnTo>
                  <a:pt x="384865" y="77982"/>
                </a:lnTo>
                <a:lnTo>
                  <a:pt x="399455" y="77982"/>
                </a:lnTo>
                <a:lnTo>
                  <a:pt x="401259" y="52074"/>
                </a:lnTo>
                <a:lnTo>
                  <a:pt x="384865" y="52074"/>
                </a:lnTo>
                <a:lnTo>
                  <a:pt x="384370" y="39017"/>
                </a:lnTo>
                <a:lnTo>
                  <a:pt x="383519" y="25981"/>
                </a:lnTo>
                <a:lnTo>
                  <a:pt x="382314" y="12973"/>
                </a:lnTo>
                <a:lnTo>
                  <a:pt x="380755" y="0"/>
                </a:lnTo>
                <a:close/>
              </a:path>
              <a:path w="483235" h="347980">
                <a:moveTo>
                  <a:pt x="108955" y="140091"/>
                </a:moveTo>
                <a:lnTo>
                  <a:pt x="102661" y="143566"/>
                </a:lnTo>
                <a:lnTo>
                  <a:pt x="96560" y="147022"/>
                </a:lnTo>
                <a:lnTo>
                  <a:pt x="90651" y="150459"/>
                </a:lnTo>
                <a:lnTo>
                  <a:pt x="84936" y="153877"/>
                </a:lnTo>
                <a:lnTo>
                  <a:pt x="86277" y="160888"/>
                </a:lnTo>
                <a:lnTo>
                  <a:pt x="87760" y="167796"/>
                </a:lnTo>
                <a:lnTo>
                  <a:pt x="89376" y="174509"/>
                </a:lnTo>
                <a:lnTo>
                  <a:pt x="116187" y="174509"/>
                </a:lnTo>
                <a:lnTo>
                  <a:pt x="114116" y="166181"/>
                </a:lnTo>
                <a:lnTo>
                  <a:pt x="112239" y="157647"/>
                </a:lnTo>
                <a:lnTo>
                  <a:pt x="110527" y="148940"/>
                </a:lnTo>
                <a:lnTo>
                  <a:pt x="108955" y="140091"/>
                </a:lnTo>
                <a:close/>
              </a:path>
            </a:pathLst>
          </a:custGeom>
          <a:solidFill>
            <a:srgbClr val="004B7D"/>
          </a:solidFill>
        </p:spPr>
        <p:txBody>
          <a:bodyPr wrap="square" lIns="0" tIns="0" rIns="0" bIns="0" rtlCol="0"/>
          <a:lstStyle/>
          <a:p>
            <a:endParaRPr/>
          </a:p>
        </p:txBody>
      </p:sp>
      <p:sp>
        <p:nvSpPr>
          <p:cNvPr id="5" name="object 5"/>
          <p:cNvSpPr/>
          <p:nvPr/>
        </p:nvSpPr>
        <p:spPr>
          <a:xfrm>
            <a:off x="3086118" y="530205"/>
            <a:ext cx="390525" cy="269240"/>
          </a:xfrm>
          <a:custGeom>
            <a:avLst/>
            <a:gdLst/>
            <a:ahLst/>
            <a:cxnLst/>
            <a:rect l="l" t="t" r="r" b="b"/>
            <a:pathLst>
              <a:path w="390525" h="269240">
                <a:moveTo>
                  <a:pt x="282052" y="0"/>
                </a:moveTo>
                <a:lnTo>
                  <a:pt x="232950" y="4264"/>
                </a:lnTo>
                <a:lnTo>
                  <a:pt x="186555" y="16585"/>
                </a:lnTo>
                <a:lnTo>
                  <a:pt x="143610" y="36254"/>
                </a:lnTo>
                <a:lnTo>
                  <a:pt x="104858" y="62563"/>
                </a:lnTo>
                <a:lnTo>
                  <a:pt x="71042" y="94802"/>
                </a:lnTo>
                <a:lnTo>
                  <a:pt x="42905" y="132264"/>
                </a:lnTo>
                <a:lnTo>
                  <a:pt x="21190" y="174240"/>
                </a:lnTo>
                <a:lnTo>
                  <a:pt x="6641" y="220022"/>
                </a:lnTo>
                <a:lnTo>
                  <a:pt x="0" y="268900"/>
                </a:lnTo>
                <a:lnTo>
                  <a:pt x="9949" y="260010"/>
                </a:lnTo>
                <a:lnTo>
                  <a:pt x="20313" y="251182"/>
                </a:lnTo>
                <a:lnTo>
                  <a:pt x="31090" y="242413"/>
                </a:lnTo>
                <a:lnTo>
                  <a:pt x="42279" y="233705"/>
                </a:lnTo>
                <a:lnTo>
                  <a:pt x="46011" y="218073"/>
                </a:lnTo>
                <a:lnTo>
                  <a:pt x="50759" y="202736"/>
                </a:lnTo>
                <a:lnTo>
                  <a:pt x="56507" y="187745"/>
                </a:lnTo>
                <a:lnTo>
                  <a:pt x="63239" y="173151"/>
                </a:lnTo>
                <a:lnTo>
                  <a:pt x="131436" y="173151"/>
                </a:lnTo>
                <a:lnTo>
                  <a:pt x="139759" y="147243"/>
                </a:lnTo>
                <a:lnTo>
                  <a:pt x="78253" y="147243"/>
                </a:lnTo>
                <a:lnTo>
                  <a:pt x="103181" y="115689"/>
                </a:lnTo>
                <a:lnTo>
                  <a:pt x="132703" y="88783"/>
                </a:lnTo>
                <a:lnTo>
                  <a:pt x="166184" y="67015"/>
                </a:lnTo>
                <a:lnTo>
                  <a:pt x="202990" y="50873"/>
                </a:lnTo>
                <a:lnTo>
                  <a:pt x="246333" y="50873"/>
                </a:lnTo>
                <a:lnTo>
                  <a:pt x="251604" y="47816"/>
                </a:lnTo>
                <a:lnTo>
                  <a:pt x="269109" y="42394"/>
                </a:lnTo>
                <a:lnTo>
                  <a:pt x="354109" y="42394"/>
                </a:lnTo>
                <a:lnTo>
                  <a:pt x="352202" y="40345"/>
                </a:lnTo>
                <a:lnTo>
                  <a:pt x="343889" y="32059"/>
                </a:lnTo>
                <a:lnTo>
                  <a:pt x="335273" y="24090"/>
                </a:lnTo>
                <a:lnTo>
                  <a:pt x="326363" y="16447"/>
                </a:lnTo>
                <a:lnTo>
                  <a:pt x="308981" y="1311"/>
                </a:lnTo>
                <a:lnTo>
                  <a:pt x="302305" y="751"/>
                </a:lnTo>
                <a:lnTo>
                  <a:pt x="295584" y="340"/>
                </a:lnTo>
                <a:lnTo>
                  <a:pt x="288828" y="86"/>
                </a:lnTo>
                <a:lnTo>
                  <a:pt x="282052" y="0"/>
                </a:lnTo>
                <a:close/>
              </a:path>
              <a:path w="390525" h="269240">
                <a:moveTo>
                  <a:pt x="294995" y="42394"/>
                </a:moveTo>
                <a:lnTo>
                  <a:pt x="269109" y="42394"/>
                </a:lnTo>
                <a:lnTo>
                  <a:pt x="269109" y="108719"/>
                </a:lnTo>
                <a:lnTo>
                  <a:pt x="294995" y="121131"/>
                </a:lnTo>
                <a:lnTo>
                  <a:pt x="294995" y="42394"/>
                </a:lnTo>
                <a:close/>
              </a:path>
              <a:path w="390525" h="269240">
                <a:moveTo>
                  <a:pt x="246333" y="50873"/>
                </a:moveTo>
                <a:lnTo>
                  <a:pt x="202990" y="50873"/>
                </a:lnTo>
                <a:lnTo>
                  <a:pt x="191544" y="63660"/>
                </a:lnTo>
                <a:lnTo>
                  <a:pt x="181208" y="77326"/>
                </a:lnTo>
                <a:lnTo>
                  <a:pt x="172032" y="91796"/>
                </a:lnTo>
                <a:lnTo>
                  <a:pt x="164068" y="106999"/>
                </a:lnTo>
                <a:lnTo>
                  <a:pt x="205391" y="87945"/>
                </a:lnTo>
                <a:lnTo>
                  <a:pt x="219599" y="70892"/>
                </a:lnTo>
                <a:lnTo>
                  <a:pt x="235052" y="57415"/>
                </a:lnTo>
                <a:lnTo>
                  <a:pt x="246333" y="50873"/>
                </a:lnTo>
                <a:close/>
              </a:path>
              <a:path w="390525" h="269240">
                <a:moveTo>
                  <a:pt x="354109" y="42394"/>
                </a:moveTo>
                <a:lnTo>
                  <a:pt x="294995" y="42394"/>
                </a:lnTo>
                <a:lnTo>
                  <a:pt x="314922" y="48942"/>
                </a:lnTo>
                <a:lnTo>
                  <a:pt x="333596" y="60879"/>
                </a:lnTo>
                <a:lnTo>
                  <a:pt x="350782" y="77763"/>
                </a:lnTo>
                <a:lnTo>
                  <a:pt x="366243" y="99148"/>
                </a:lnTo>
                <a:lnTo>
                  <a:pt x="390356" y="89162"/>
                </a:lnTo>
                <a:lnTo>
                  <a:pt x="383731" y="78443"/>
                </a:lnTo>
                <a:lnTo>
                  <a:pt x="376483" y="68148"/>
                </a:lnTo>
                <a:lnTo>
                  <a:pt x="368633" y="58305"/>
                </a:lnTo>
                <a:lnTo>
                  <a:pt x="360203" y="48941"/>
                </a:lnTo>
                <a:lnTo>
                  <a:pt x="354109" y="42394"/>
                </a:lnTo>
                <a:close/>
              </a:path>
            </a:pathLst>
          </a:custGeom>
          <a:solidFill>
            <a:srgbClr val="004B7D"/>
          </a:solidFill>
        </p:spPr>
        <p:txBody>
          <a:bodyPr wrap="square" lIns="0" tIns="0" rIns="0" bIns="0" rtlCol="0"/>
          <a:lstStyle/>
          <a:p>
            <a:endParaRPr/>
          </a:p>
        </p:txBody>
      </p:sp>
      <p:sp>
        <p:nvSpPr>
          <p:cNvPr id="6" name="object 6"/>
          <p:cNvSpPr/>
          <p:nvPr/>
        </p:nvSpPr>
        <p:spPr>
          <a:xfrm>
            <a:off x="3267585" y="436725"/>
            <a:ext cx="583565" cy="499745"/>
          </a:xfrm>
          <a:custGeom>
            <a:avLst/>
            <a:gdLst/>
            <a:ahLst/>
            <a:cxnLst/>
            <a:rect l="l" t="t" r="r" b="b"/>
            <a:pathLst>
              <a:path w="583564" h="499744">
                <a:moveTo>
                  <a:pt x="403031" y="257210"/>
                </a:moveTo>
                <a:lnTo>
                  <a:pt x="306580" y="257210"/>
                </a:lnTo>
                <a:lnTo>
                  <a:pt x="289786" y="499473"/>
                </a:lnTo>
                <a:lnTo>
                  <a:pt x="353661" y="472301"/>
                </a:lnTo>
                <a:lnTo>
                  <a:pt x="403031" y="257210"/>
                </a:lnTo>
                <a:close/>
              </a:path>
              <a:path w="583564" h="499744">
                <a:moveTo>
                  <a:pt x="135230" y="371660"/>
                </a:moveTo>
                <a:lnTo>
                  <a:pt x="85438" y="371660"/>
                </a:lnTo>
                <a:lnTo>
                  <a:pt x="87925" y="431735"/>
                </a:lnTo>
                <a:lnTo>
                  <a:pt x="121317" y="416340"/>
                </a:lnTo>
                <a:lnTo>
                  <a:pt x="135230" y="371660"/>
                </a:lnTo>
                <a:close/>
              </a:path>
              <a:path w="583564" h="499744">
                <a:moveTo>
                  <a:pt x="33714" y="208017"/>
                </a:moveTo>
                <a:lnTo>
                  <a:pt x="0" y="223577"/>
                </a:lnTo>
                <a:lnTo>
                  <a:pt x="32945" y="257744"/>
                </a:lnTo>
                <a:lnTo>
                  <a:pt x="32466" y="257972"/>
                </a:lnTo>
                <a:lnTo>
                  <a:pt x="82167" y="309458"/>
                </a:lnTo>
                <a:lnTo>
                  <a:pt x="84756" y="371935"/>
                </a:lnTo>
                <a:lnTo>
                  <a:pt x="85438" y="371660"/>
                </a:lnTo>
                <a:lnTo>
                  <a:pt x="135230" y="371660"/>
                </a:lnTo>
                <a:lnTo>
                  <a:pt x="150874" y="321423"/>
                </a:lnTo>
                <a:lnTo>
                  <a:pt x="305874" y="257210"/>
                </a:lnTo>
                <a:lnTo>
                  <a:pt x="403031" y="257210"/>
                </a:lnTo>
                <a:lnTo>
                  <a:pt x="404781" y="249587"/>
                </a:lnTo>
                <a:lnTo>
                  <a:pt x="120399" y="249587"/>
                </a:lnTo>
                <a:lnTo>
                  <a:pt x="33714" y="208017"/>
                </a:lnTo>
                <a:close/>
              </a:path>
              <a:path w="583564" h="499744">
                <a:moveTo>
                  <a:pt x="306580" y="257210"/>
                </a:moveTo>
                <a:lnTo>
                  <a:pt x="305874" y="257210"/>
                </a:lnTo>
                <a:lnTo>
                  <a:pt x="305874" y="257509"/>
                </a:lnTo>
                <a:lnTo>
                  <a:pt x="306580" y="257210"/>
                </a:lnTo>
                <a:close/>
              </a:path>
              <a:path w="583564" h="499744">
                <a:moveTo>
                  <a:pt x="120776" y="249422"/>
                </a:moveTo>
                <a:lnTo>
                  <a:pt x="120399" y="249587"/>
                </a:lnTo>
                <a:lnTo>
                  <a:pt x="121105" y="249587"/>
                </a:lnTo>
                <a:lnTo>
                  <a:pt x="120776" y="249422"/>
                </a:lnTo>
                <a:close/>
              </a:path>
              <a:path w="583564" h="499744">
                <a:moveTo>
                  <a:pt x="156624" y="0"/>
                </a:moveTo>
                <a:lnTo>
                  <a:pt x="92451" y="27336"/>
                </a:lnTo>
                <a:lnTo>
                  <a:pt x="276075" y="185406"/>
                </a:lnTo>
                <a:lnTo>
                  <a:pt x="121105" y="249587"/>
                </a:lnTo>
                <a:lnTo>
                  <a:pt x="404781" y="249587"/>
                </a:lnTo>
                <a:lnTo>
                  <a:pt x="413535" y="211447"/>
                </a:lnTo>
                <a:lnTo>
                  <a:pt x="533779" y="160864"/>
                </a:lnTo>
                <a:lnTo>
                  <a:pt x="554581" y="148969"/>
                </a:lnTo>
                <a:lnTo>
                  <a:pt x="564864" y="139612"/>
                </a:lnTo>
                <a:lnTo>
                  <a:pt x="383030" y="139612"/>
                </a:lnTo>
                <a:lnTo>
                  <a:pt x="156624" y="0"/>
                </a:lnTo>
                <a:close/>
              </a:path>
              <a:path w="583564" h="499744">
                <a:moveTo>
                  <a:pt x="383445" y="139447"/>
                </a:moveTo>
                <a:lnTo>
                  <a:pt x="383030" y="139612"/>
                </a:lnTo>
                <a:lnTo>
                  <a:pt x="383736" y="139612"/>
                </a:lnTo>
                <a:lnTo>
                  <a:pt x="383445" y="139447"/>
                </a:lnTo>
                <a:close/>
              </a:path>
              <a:path w="583564" h="499744">
                <a:moveTo>
                  <a:pt x="544839" y="80809"/>
                </a:moveTo>
                <a:lnTo>
                  <a:pt x="541309" y="80809"/>
                </a:lnTo>
                <a:lnTo>
                  <a:pt x="536602" y="81178"/>
                </a:lnTo>
                <a:lnTo>
                  <a:pt x="383736" y="139612"/>
                </a:lnTo>
                <a:lnTo>
                  <a:pt x="564864" y="139612"/>
                </a:lnTo>
                <a:lnTo>
                  <a:pt x="572362" y="132788"/>
                </a:lnTo>
                <a:lnTo>
                  <a:pt x="583186" y="114798"/>
                </a:lnTo>
                <a:lnTo>
                  <a:pt x="583118" y="97476"/>
                </a:lnTo>
                <a:lnTo>
                  <a:pt x="577545" y="89971"/>
                </a:lnTo>
                <a:lnTo>
                  <a:pt x="568773" y="84800"/>
                </a:lnTo>
                <a:lnTo>
                  <a:pt x="557604" y="81800"/>
                </a:lnTo>
                <a:lnTo>
                  <a:pt x="544839" y="80809"/>
                </a:lnTo>
                <a:close/>
              </a:path>
            </a:pathLst>
          </a:custGeom>
          <a:solidFill>
            <a:srgbClr val="004B7D"/>
          </a:solidFill>
        </p:spPr>
        <p:txBody>
          <a:bodyPr wrap="square" lIns="0" tIns="0" rIns="0" bIns="0" rtlCol="0"/>
          <a:lstStyle/>
          <a:p>
            <a:endParaRPr/>
          </a:p>
        </p:txBody>
      </p:sp>
      <p:sp>
        <p:nvSpPr>
          <p:cNvPr id="7" name="object 7"/>
          <p:cNvSpPr/>
          <p:nvPr/>
        </p:nvSpPr>
        <p:spPr>
          <a:xfrm>
            <a:off x="3009762" y="707706"/>
            <a:ext cx="314960" cy="379095"/>
          </a:xfrm>
          <a:custGeom>
            <a:avLst/>
            <a:gdLst/>
            <a:ahLst/>
            <a:cxnLst/>
            <a:rect l="l" t="t" r="r" b="b"/>
            <a:pathLst>
              <a:path w="314960" h="379094">
                <a:moveTo>
                  <a:pt x="263618" y="0"/>
                </a:moveTo>
                <a:lnTo>
                  <a:pt x="203444" y="32986"/>
                </a:lnTo>
                <a:lnTo>
                  <a:pt x="150495" y="67567"/>
                </a:lnTo>
                <a:lnTo>
                  <a:pt x="105046" y="103272"/>
                </a:lnTo>
                <a:lnTo>
                  <a:pt x="67375" y="139628"/>
                </a:lnTo>
                <a:lnTo>
                  <a:pt x="37759" y="176163"/>
                </a:lnTo>
                <a:lnTo>
                  <a:pt x="16473" y="212406"/>
                </a:lnTo>
                <a:lnTo>
                  <a:pt x="0" y="282128"/>
                </a:lnTo>
                <a:lnTo>
                  <a:pt x="5365" y="314663"/>
                </a:lnTo>
                <a:lnTo>
                  <a:pt x="18456" y="341177"/>
                </a:lnTo>
                <a:lnTo>
                  <a:pt x="41014" y="361656"/>
                </a:lnTo>
                <a:lnTo>
                  <a:pt x="75751" y="374727"/>
                </a:lnTo>
                <a:lnTo>
                  <a:pt x="125383" y="379017"/>
                </a:lnTo>
                <a:lnTo>
                  <a:pt x="192621" y="373152"/>
                </a:lnTo>
                <a:lnTo>
                  <a:pt x="160541" y="358068"/>
                </a:lnTo>
                <a:lnTo>
                  <a:pt x="120619" y="344561"/>
                </a:lnTo>
                <a:lnTo>
                  <a:pt x="97344" y="323568"/>
                </a:lnTo>
                <a:lnTo>
                  <a:pt x="89792" y="296339"/>
                </a:lnTo>
                <a:lnTo>
                  <a:pt x="96478" y="266141"/>
                </a:lnTo>
                <a:lnTo>
                  <a:pt x="148397" y="204228"/>
                </a:lnTo>
                <a:lnTo>
                  <a:pt x="192585" y="173119"/>
                </a:lnTo>
                <a:lnTo>
                  <a:pt x="248230" y="142312"/>
                </a:lnTo>
                <a:lnTo>
                  <a:pt x="314809" y="112110"/>
                </a:lnTo>
                <a:lnTo>
                  <a:pt x="312260" y="50386"/>
                </a:lnTo>
                <a:lnTo>
                  <a:pt x="263618" y="0"/>
                </a:lnTo>
                <a:close/>
              </a:path>
            </a:pathLst>
          </a:custGeom>
          <a:solidFill>
            <a:srgbClr val="004B7D"/>
          </a:solidFill>
        </p:spPr>
        <p:txBody>
          <a:bodyPr wrap="square" lIns="0" tIns="0" rIns="0" bIns="0" rtlCol="0"/>
          <a:lstStyle/>
          <a:p>
            <a:endParaRPr/>
          </a:p>
        </p:txBody>
      </p:sp>
      <p:sp>
        <p:nvSpPr>
          <p:cNvPr id="8" name="object 8"/>
          <p:cNvSpPr txBox="1"/>
          <p:nvPr/>
        </p:nvSpPr>
        <p:spPr>
          <a:xfrm>
            <a:off x="721563" y="4156616"/>
            <a:ext cx="3863975" cy="242570"/>
          </a:xfrm>
          <a:prstGeom prst="rect">
            <a:avLst/>
          </a:prstGeom>
        </p:spPr>
        <p:txBody>
          <a:bodyPr vert="horz" wrap="square" lIns="0" tIns="13970" rIns="0" bIns="0" rtlCol="0">
            <a:spAutoFit/>
          </a:bodyPr>
          <a:lstStyle/>
          <a:p>
            <a:pPr marL="12700">
              <a:lnSpc>
                <a:spcPct val="100000"/>
              </a:lnSpc>
              <a:spcBef>
                <a:spcPts val="110"/>
              </a:spcBef>
            </a:pPr>
            <a:r>
              <a:rPr sz="1400" spc="-5" dirty="0">
                <a:latin typeface="Verdana"/>
                <a:cs typeface="Verdana"/>
              </a:rPr>
              <a:t>documentate </a:t>
            </a:r>
            <a:r>
              <a:rPr sz="1400" dirty="0">
                <a:latin typeface="Verdana"/>
                <a:cs typeface="Verdana"/>
              </a:rPr>
              <a:t>e </a:t>
            </a:r>
            <a:r>
              <a:rPr sz="1400" spc="-5" dirty="0">
                <a:latin typeface="Verdana"/>
                <a:cs typeface="Verdana"/>
              </a:rPr>
              <a:t>pagate </a:t>
            </a:r>
            <a:r>
              <a:rPr sz="1400" dirty="0">
                <a:latin typeface="Verdana"/>
                <a:cs typeface="Verdana"/>
              </a:rPr>
              <a:t>con metodi</a:t>
            </a:r>
            <a:r>
              <a:rPr sz="1400" spc="-75" dirty="0">
                <a:latin typeface="Verdana"/>
                <a:cs typeface="Verdana"/>
              </a:rPr>
              <a:t> </a:t>
            </a:r>
            <a:r>
              <a:rPr sz="1400" spc="-5" dirty="0">
                <a:latin typeface="Verdana"/>
                <a:cs typeface="Verdana"/>
              </a:rPr>
              <a:t>tracciati</a:t>
            </a:r>
            <a:endParaRPr sz="1400">
              <a:latin typeface="Verdana"/>
              <a:cs typeface="Verdana"/>
            </a:endParaRPr>
          </a:p>
        </p:txBody>
      </p:sp>
      <p:sp>
        <p:nvSpPr>
          <p:cNvPr id="9" name="object 9"/>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10" name="object 10"/>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13</a:t>
            </a:fld>
            <a:endParaRPr spc="1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676" y="611199"/>
            <a:ext cx="549148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DFFFF"/>
                </a:solidFill>
              </a:rPr>
              <a:t>Gli adempimenti di</a:t>
            </a:r>
            <a:r>
              <a:rPr sz="2800" spc="20" dirty="0">
                <a:solidFill>
                  <a:srgbClr val="FDFFFF"/>
                </a:solidFill>
              </a:rPr>
              <a:t> </a:t>
            </a:r>
            <a:r>
              <a:rPr sz="2800" spc="-5" dirty="0">
                <a:solidFill>
                  <a:srgbClr val="FDFFFF"/>
                </a:solidFill>
              </a:rPr>
              <a:t>carriera</a:t>
            </a:r>
            <a:endParaRPr sz="2800"/>
          </a:p>
        </p:txBody>
      </p:sp>
      <p:sp>
        <p:nvSpPr>
          <p:cNvPr id="3" name="object 3"/>
          <p:cNvSpPr/>
          <p:nvPr/>
        </p:nvSpPr>
        <p:spPr>
          <a:xfrm>
            <a:off x="630936" y="1459991"/>
            <a:ext cx="7886700" cy="3264408"/>
          </a:xfrm>
          <a:prstGeom prst="rect">
            <a:avLst/>
          </a:prstGeom>
          <a:blipFill>
            <a:blip r:embed="rId2" cstate="print"/>
            <a:stretch>
              <a:fillRect/>
            </a:stretch>
          </a:blipFill>
        </p:spPr>
        <p:txBody>
          <a:bodyPr wrap="square" lIns="0" tIns="0" rIns="0" bIns="0" rtlCol="0"/>
          <a:lstStyle/>
          <a:p>
            <a:endParaRPr/>
          </a:p>
        </p:txBody>
      </p:sp>
      <p:sp>
        <p:nvSpPr>
          <p:cNvPr id="4" name="Segnaposto piè di pagina 3">
            <a:extLst>
              <a:ext uri="{FF2B5EF4-FFF2-40B4-BE49-F238E27FC236}">
                <a16:creationId xmlns:a16="http://schemas.microsoft.com/office/drawing/2014/main" id="{37CEDA2D-FDF6-4BB0-A850-303286B80C96}"/>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5" name="Segnaposto numero diapositiva 4">
            <a:extLst>
              <a:ext uri="{FF2B5EF4-FFF2-40B4-BE49-F238E27FC236}">
                <a16:creationId xmlns:a16="http://schemas.microsoft.com/office/drawing/2014/main" id="{EC1A2696-FB8C-4607-99B6-B4B8AC810B29}"/>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14</a:t>
            </a:fld>
            <a:endParaRPr lang="it-IT" spc="1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3307" y="770890"/>
            <a:ext cx="4364355" cy="391160"/>
          </a:xfrm>
          <a:prstGeom prst="rect">
            <a:avLst/>
          </a:prstGeom>
        </p:spPr>
        <p:txBody>
          <a:bodyPr vert="horz" wrap="square" lIns="0" tIns="12700" rIns="0" bIns="0" rtlCol="0">
            <a:spAutoFit/>
          </a:bodyPr>
          <a:lstStyle/>
          <a:p>
            <a:pPr marL="12700">
              <a:lnSpc>
                <a:spcPct val="100000"/>
              </a:lnSpc>
              <a:spcBef>
                <a:spcPts val="100"/>
              </a:spcBef>
            </a:pPr>
            <a:r>
              <a:rPr sz="2400" spc="-5" dirty="0"/>
              <a:t>La didattica del</a:t>
            </a:r>
            <a:r>
              <a:rPr sz="2400" spc="-35" dirty="0"/>
              <a:t> </a:t>
            </a:r>
            <a:r>
              <a:rPr sz="2400" spc="-10" dirty="0"/>
              <a:t>dottorato</a:t>
            </a:r>
            <a:endParaRPr sz="2400"/>
          </a:p>
        </p:txBody>
      </p:sp>
      <p:sp>
        <p:nvSpPr>
          <p:cNvPr id="3" name="object 3"/>
          <p:cNvSpPr/>
          <p:nvPr/>
        </p:nvSpPr>
        <p:spPr>
          <a:xfrm>
            <a:off x="536816" y="1359344"/>
            <a:ext cx="8104632" cy="29550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3641" y="1796669"/>
            <a:ext cx="8110855" cy="0"/>
          </a:xfrm>
          <a:custGeom>
            <a:avLst/>
            <a:gdLst/>
            <a:ahLst/>
            <a:cxnLst/>
            <a:rect l="l" t="t" r="r" b="b"/>
            <a:pathLst>
              <a:path w="8110855">
                <a:moveTo>
                  <a:pt x="0" y="0"/>
                </a:moveTo>
                <a:lnTo>
                  <a:pt x="8110359" y="0"/>
                </a:lnTo>
              </a:path>
            </a:pathLst>
          </a:custGeom>
          <a:ln w="6350">
            <a:solidFill>
              <a:srgbClr val="FDFFFF"/>
            </a:solidFill>
          </a:ln>
        </p:spPr>
        <p:txBody>
          <a:bodyPr wrap="square" lIns="0" tIns="0" rIns="0" bIns="0" rtlCol="0"/>
          <a:lstStyle/>
          <a:p>
            <a:endParaRPr/>
          </a:p>
        </p:txBody>
      </p:sp>
      <p:sp>
        <p:nvSpPr>
          <p:cNvPr id="5" name="object 5"/>
          <p:cNvSpPr/>
          <p:nvPr/>
        </p:nvSpPr>
        <p:spPr>
          <a:xfrm>
            <a:off x="536816" y="1359344"/>
            <a:ext cx="8104632" cy="295503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6816" y="2227579"/>
            <a:ext cx="4051935" cy="1310640"/>
          </a:xfrm>
          <a:custGeom>
            <a:avLst/>
            <a:gdLst/>
            <a:ahLst/>
            <a:cxnLst/>
            <a:rect l="l" t="t" r="r" b="b"/>
            <a:pathLst>
              <a:path w="4051935" h="1310639">
                <a:moveTo>
                  <a:pt x="0" y="1310640"/>
                </a:moveTo>
                <a:lnTo>
                  <a:pt x="4051935" y="1310640"/>
                </a:lnTo>
                <a:lnTo>
                  <a:pt x="4051935" y="0"/>
                </a:lnTo>
                <a:lnTo>
                  <a:pt x="0" y="0"/>
                </a:lnTo>
                <a:lnTo>
                  <a:pt x="0" y="1310640"/>
                </a:lnTo>
                <a:close/>
              </a:path>
            </a:pathLst>
          </a:custGeom>
          <a:solidFill>
            <a:srgbClr val="FFFFFF"/>
          </a:solidFill>
        </p:spPr>
        <p:txBody>
          <a:bodyPr wrap="square" lIns="0" tIns="0" rIns="0" bIns="0" rtlCol="0"/>
          <a:lstStyle/>
          <a:p>
            <a:endParaRPr/>
          </a:p>
        </p:txBody>
      </p:sp>
      <p:sp>
        <p:nvSpPr>
          <p:cNvPr id="7" name="object 7"/>
          <p:cNvSpPr/>
          <p:nvPr/>
        </p:nvSpPr>
        <p:spPr>
          <a:xfrm>
            <a:off x="4588764" y="2227579"/>
            <a:ext cx="4051935" cy="1310640"/>
          </a:xfrm>
          <a:custGeom>
            <a:avLst/>
            <a:gdLst/>
            <a:ahLst/>
            <a:cxnLst/>
            <a:rect l="l" t="t" r="r" b="b"/>
            <a:pathLst>
              <a:path w="4051934" h="1310639">
                <a:moveTo>
                  <a:pt x="0" y="1310640"/>
                </a:moveTo>
                <a:lnTo>
                  <a:pt x="4051935" y="1310640"/>
                </a:lnTo>
                <a:lnTo>
                  <a:pt x="4051935" y="0"/>
                </a:lnTo>
                <a:lnTo>
                  <a:pt x="0" y="0"/>
                </a:lnTo>
                <a:lnTo>
                  <a:pt x="0" y="1310640"/>
                </a:lnTo>
                <a:close/>
              </a:path>
            </a:pathLst>
          </a:custGeom>
          <a:solidFill>
            <a:srgbClr val="FFFFFF"/>
          </a:solidFill>
        </p:spPr>
        <p:txBody>
          <a:bodyPr wrap="square" lIns="0" tIns="0" rIns="0" bIns="0" rtlCol="0"/>
          <a:lstStyle/>
          <a:p>
            <a:endParaRPr/>
          </a:p>
        </p:txBody>
      </p:sp>
      <p:sp>
        <p:nvSpPr>
          <p:cNvPr id="8" name="object 8"/>
          <p:cNvSpPr/>
          <p:nvPr/>
        </p:nvSpPr>
        <p:spPr>
          <a:xfrm>
            <a:off x="533641" y="1793494"/>
            <a:ext cx="8110855" cy="0"/>
          </a:xfrm>
          <a:custGeom>
            <a:avLst/>
            <a:gdLst/>
            <a:ahLst/>
            <a:cxnLst/>
            <a:rect l="l" t="t" r="r" b="b"/>
            <a:pathLst>
              <a:path w="8110855">
                <a:moveTo>
                  <a:pt x="0" y="0"/>
                </a:moveTo>
                <a:lnTo>
                  <a:pt x="8110359" y="0"/>
                </a:lnTo>
              </a:path>
            </a:pathLst>
          </a:custGeom>
          <a:ln w="12700">
            <a:solidFill>
              <a:srgbClr val="FDFFFF"/>
            </a:solidFill>
          </a:ln>
        </p:spPr>
        <p:txBody>
          <a:bodyPr wrap="square" lIns="0" tIns="0" rIns="0" bIns="0" rtlCol="0"/>
          <a:lstStyle/>
          <a:p>
            <a:endParaRPr/>
          </a:p>
        </p:txBody>
      </p:sp>
      <p:graphicFrame>
        <p:nvGraphicFramePr>
          <p:cNvPr id="9" name="object 9"/>
          <p:cNvGraphicFramePr>
            <a:graphicFrameLocks noGrp="1"/>
          </p:cNvGraphicFramePr>
          <p:nvPr/>
        </p:nvGraphicFramePr>
        <p:xfrm>
          <a:off x="533641" y="1357795"/>
          <a:ext cx="8103870" cy="2956570"/>
        </p:xfrm>
        <a:graphic>
          <a:graphicData uri="http://schemas.openxmlformats.org/drawingml/2006/table">
            <a:tbl>
              <a:tblPr firstRow="1" bandRow="1">
                <a:tableStyleId>{2D5ABB26-0587-4C30-8999-92F81FD0307C}</a:tableStyleId>
              </a:tblPr>
              <a:tblGrid>
                <a:gridCol w="4051935">
                  <a:extLst>
                    <a:ext uri="{9D8B030D-6E8A-4147-A177-3AD203B41FA5}">
                      <a16:colId xmlns:a16="http://schemas.microsoft.com/office/drawing/2014/main" val="20000"/>
                    </a:ext>
                  </a:extLst>
                </a:gridCol>
                <a:gridCol w="4051935">
                  <a:extLst>
                    <a:ext uri="{9D8B030D-6E8A-4147-A177-3AD203B41FA5}">
                      <a16:colId xmlns:a16="http://schemas.microsoft.com/office/drawing/2014/main" val="20001"/>
                    </a:ext>
                  </a:extLst>
                </a:gridCol>
              </a:tblGrid>
              <a:tr h="435648">
                <a:tc gridSpan="2">
                  <a:txBody>
                    <a:bodyPr/>
                    <a:lstStyle/>
                    <a:p>
                      <a:pPr marL="573405">
                        <a:lnSpc>
                          <a:spcPct val="100000"/>
                        </a:lnSpc>
                        <a:spcBef>
                          <a:spcPts val="245"/>
                        </a:spcBef>
                      </a:pPr>
                      <a:r>
                        <a:rPr sz="2000" spc="-30" dirty="0">
                          <a:solidFill>
                            <a:srgbClr val="FDFFFF"/>
                          </a:solidFill>
                          <a:latin typeface="Calibri"/>
                          <a:cs typeface="Calibri"/>
                        </a:rPr>
                        <a:t>Tutti </a:t>
                      </a:r>
                      <a:r>
                        <a:rPr sz="2000" dirty="0">
                          <a:solidFill>
                            <a:srgbClr val="FDFFFF"/>
                          </a:solidFill>
                          <a:latin typeface="Calibri"/>
                          <a:cs typeface="Calibri"/>
                        </a:rPr>
                        <a:t>i </a:t>
                      </a:r>
                      <a:r>
                        <a:rPr sz="2000" spc="-10" dirty="0">
                          <a:solidFill>
                            <a:srgbClr val="FDFFFF"/>
                          </a:solidFill>
                          <a:latin typeface="Calibri"/>
                          <a:cs typeface="Calibri"/>
                        </a:rPr>
                        <a:t>dottorandi devono conseguire </a:t>
                      </a:r>
                      <a:r>
                        <a:rPr sz="2000" dirty="0">
                          <a:solidFill>
                            <a:srgbClr val="FDFFFF"/>
                          </a:solidFill>
                          <a:latin typeface="Calibri"/>
                          <a:cs typeface="Calibri"/>
                        </a:rPr>
                        <a:t>almeno </a:t>
                      </a:r>
                      <a:r>
                        <a:rPr sz="2000" b="1" dirty="0">
                          <a:solidFill>
                            <a:srgbClr val="FDFFFF"/>
                          </a:solidFill>
                          <a:latin typeface="Calibri"/>
                          <a:cs typeface="Calibri"/>
                        </a:rPr>
                        <a:t>30 </a:t>
                      </a:r>
                      <a:r>
                        <a:rPr sz="2000" b="1" spc="-5" dirty="0">
                          <a:solidFill>
                            <a:srgbClr val="FDFFFF"/>
                          </a:solidFill>
                          <a:latin typeface="Calibri"/>
                          <a:cs typeface="Calibri"/>
                        </a:rPr>
                        <a:t>CFU </a:t>
                      </a:r>
                      <a:r>
                        <a:rPr sz="2000" spc="-5" dirty="0">
                          <a:solidFill>
                            <a:srgbClr val="FDFFFF"/>
                          </a:solidFill>
                          <a:latin typeface="Calibri"/>
                          <a:cs typeface="Calibri"/>
                        </a:rPr>
                        <a:t>(1 CFU </a:t>
                      </a:r>
                      <a:r>
                        <a:rPr sz="2000" dirty="0">
                          <a:solidFill>
                            <a:srgbClr val="FDFFFF"/>
                          </a:solidFill>
                          <a:latin typeface="Calibri"/>
                          <a:cs typeface="Calibri"/>
                        </a:rPr>
                        <a:t>= 6</a:t>
                      </a:r>
                      <a:r>
                        <a:rPr sz="2000" spc="-5" dirty="0">
                          <a:solidFill>
                            <a:srgbClr val="FDFFFF"/>
                          </a:solidFill>
                          <a:latin typeface="Calibri"/>
                          <a:cs typeface="Calibri"/>
                        </a:rPr>
                        <a:t> </a:t>
                      </a:r>
                      <a:r>
                        <a:rPr sz="2000" spc="-10" dirty="0">
                          <a:solidFill>
                            <a:srgbClr val="FDFFFF"/>
                          </a:solidFill>
                          <a:latin typeface="Calibri"/>
                          <a:cs typeface="Calibri"/>
                        </a:rPr>
                        <a:t>ore)</a:t>
                      </a:r>
                      <a:endParaRPr sz="2000">
                        <a:latin typeface="Calibri"/>
                        <a:cs typeface="Calibri"/>
                      </a:endParaRPr>
                    </a:p>
                  </a:txBody>
                  <a:tcPr marL="0" marR="0" marT="31115" marB="0">
                    <a:solidFill>
                      <a:srgbClr val="A64040"/>
                    </a:solidFill>
                  </a:tcPr>
                </a:tc>
                <a:tc hMerge="1">
                  <a:txBody>
                    <a:bodyPr/>
                    <a:lstStyle/>
                    <a:p>
                      <a:endParaRPr/>
                    </a:p>
                  </a:txBody>
                  <a:tcPr marL="0" marR="0" marT="0" marB="0"/>
                </a:tc>
                <a:extLst>
                  <a:ext uri="{0D108BD9-81ED-4DB2-BD59-A6C34878D82A}">
                    <a16:rowId xmlns:a16="http://schemas.microsoft.com/office/drawing/2014/main" val="10000"/>
                  </a:ext>
                </a:extLst>
              </a:tr>
              <a:tr h="434136">
                <a:tc>
                  <a:txBody>
                    <a:bodyPr/>
                    <a:lstStyle/>
                    <a:p>
                      <a:pPr marL="1042669">
                        <a:lnSpc>
                          <a:spcPct val="100000"/>
                        </a:lnSpc>
                        <a:spcBef>
                          <a:spcPts val="235"/>
                        </a:spcBef>
                      </a:pPr>
                      <a:r>
                        <a:rPr sz="2000" b="1" dirty="0">
                          <a:solidFill>
                            <a:srgbClr val="FDFFFF"/>
                          </a:solidFill>
                          <a:latin typeface="Calibri"/>
                          <a:cs typeface="Calibri"/>
                        </a:rPr>
                        <a:t>24 </a:t>
                      </a:r>
                      <a:r>
                        <a:rPr sz="2000" b="1" spc="-5" dirty="0">
                          <a:solidFill>
                            <a:srgbClr val="FDFFFF"/>
                          </a:solidFill>
                          <a:latin typeface="Calibri"/>
                          <a:cs typeface="Calibri"/>
                        </a:rPr>
                        <a:t>CFU </a:t>
                      </a:r>
                      <a:r>
                        <a:rPr sz="2000" b="1" dirty="0">
                          <a:solidFill>
                            <a:srgbClr val="FDFFFF"/>
                          </a:solidFill>
                          <a:latin typeface="Calibri"/>
                          <a:cs typeface="Calibri"/>
                        </a:rPr>
                        <a:t>in</a:t>
                      </a:r>
                      <a:r>
                        <a:rPr sz="2000" b="1" spc="-55" dirty="0">
                          <a:solidFill>
                            <a:srgbClr val="FDFFFF"/>
                          </a:solidFill>
                          <a:latin typeface="Calibri"/>
                          <a:cs typeface="Calibri"/>
                        </a:rPr>
                        <a:t> </a:t>
                      </a:r>
                      <a:r>
                        <a:rPr sz="2000" b="1" spc="-10" dirty="0">
                          <a:solidFill>
                            <a:srgbClr val="FDFFFF"/>
                          </a:solidFill>
                          <a:latin typeface="Calibri"/>
                          <a:cs typeface="Calibri"/>
                        </a:rPr>
                        <a:t>didattica</a:t>
                      </a:r>
                      <a:endParaRPr sz="2000">
                        <a:latin typeface="Calibri"/>
                        <a:cs typeface="Calibri"/>
                      </a:endParaRPr>
                    </a:p>
                  </a:txBody>
                  <a:tcPr marL="0" marR="0" marT="29845" marB="0">
                    <a:lnL w="6350">
                      <a:solidFill>
                        <a:srgbClr val="A64040"/>
                      </a:solidFill>
                      <a:prstDash val="solid"/>
                    </a:lnL>
                    <a:lnR w="6350">
                      <a:solidFill>
                        <a:srgbClr val="A64040"/>
                      </a:solidFill>
                      <a:prstDash val="solid"/>
                    </a:lnR>
                    <a:lnB w="6350">
                      <a:solidFill>
                        <a:srgbClr val="A64040"/>
                      </a:solidFill>
                      <a:prstDash val="solid"/>
                    </a:lnB>
                    <a:solidFill>
                      <a:srgbClr val="A64040">
                        <a:alpha val="39999"/>
                      </a:srgbClr>
                    </a:solidFill>
                  </a:tcPr>
                </a:tc>
                <a:tc>
                  <a:txBody>
                    <a:bodyPr/>
                    <a:lstStyle/>
                    <a:p>
                      <a:pPr marL="357505">
                        <a:lnSpc>
                          <a:spcPct val="100000"/>
                        </a:lnSpc>
                        <a:spcBef>
                          <a:spcPts val="235"/>
                        </a:spcBef>
                      </a:pPr>
                      <a:r>
                        <a:rPr sz="2000" b="1" dirty="0">
                          <a:solidFill>
                            <a:srgbClr val="FDFFFF"/>
                          </a:solidFill>
                          <a:latin typeface="Calibri"/>
                          <a:cs typeface="Calibri"/>
                        </a:rPr>
                        <a:t>6 </a:t>
                      </a:r>
                      <a:r>
                        <a:rPr sz="2000" b="1" spc="-5" dirty="0">
                          <a:solidFill>
                            <a:srgbClr val="FDFFFF"/>
                          </a:solidFill>
                          <a:latin typeface="Calibri"/>
                          <a:cs typeface="Calibri"/>
                        </a:rPr>
                        <a:t>CFU </a:t>
                      </a:r>
                      <a:r>
                        <a:rPr sz="2000" b="1" dirty="0">
                          <a:solidFill>
                            <a:srgbClr val="FDFFFF"/>
                          </a:solidFill>
                          <a:latin typeface="Calibri"/>
                          <a:cs typeface="Calibri"/>
                        </a:rPr>
                        <a:t>in </a:t>
                      </a:r>
                      <a:r>
                        <a:rPr sz="2000" b="1" spc="-10" dirty="0">
                          <a:solidFill>
                            <a:srgbClr val="FDFFFF"/>
                          </a:solidFill>
                          <a:latin typeface="Calibri"/>
                          <a:cs typeface="Calibri"/>
                        </a:rPr>
                        <a:t>competenze</a:t>
                      </a:r>
                      <a:r>
                        <a:rPr sz="2000" b="1" spc="-65" dirty="0">
                          <a:solidFill>
                            <a:srgbClr val="FDFFFF"/>
                          </a:solidFill>
                          <a:latin typeface="Calibri"/>
                          <a:cs typeface="Calibri"/>
                        </a:rPr>
                        <a:t> </a:t>
                      </a:r>
                      <a:r>
                        <a:rPr sz="2000" b="1" spc="-10" dirty="0">
                          <a:solidFill>
                            <a:srgbClr val="FDFFFF"/>
                          </a:solidFill>
                          <a:latin typeface="Calibri"/>
                          <a:cs typeface="Calibri"/>
                        </a:rPr>
                        <a:t>trasversali</a:t>
                      </a:r>
                      <a:endParaRPr sz="2000">
                        <a:latin typeface="Calibri"/>
                        <a:cs typeface="Calibri"/>
                      </a:endParaRPr>
                    </a:p>
                  </a:txBody>
                  <a:tcPr marL="0" marR="0" marT="29845" marB="0">
                    <a:lnL w="6350">
                      <a:solidFill>
                        <a:srgbClr val="A64040"/>
                      </a:solidFill>
                      <a:prstDash val="solid"/>
                    </a:lnL>
                    <a:lnR w="6350">
                      <a:solidFill>
                        <a:srgbClr val="A64040"/>
                      </a:solidFill>
                      <a:prstDash val="solid"/>
                    </a:lnR>
                    <a:lnB w="6350">
                      <a:solidFill>
                        <a:srgbClr val="A64040"/>
                      </a:solidFill>
                      <a:prstDash val="solid"/>
                    </a:lnB>
                    <a:solidFill>
                      <a:srgbClr val="A64040">
                        <a:alpha val="39999"/>
                      </a:srgbClr>
                    </a:solidFill>
                  </a:tcPr>
                </a:tc>
                <a:extLst>
                  <a:ext uri="{0D108BD9-81ED-4DB2-BD59-A6C34878D82A}">
                    <a16:rowId xmlns:a16="http://schemas.microsoft.com/office/drawing/2014/main" val="10001"/>
                  </a:ext>
                </a:extLst>
              </a:tr>
              <a:tr h="1310639">
                <a:tc>
                  <a:txBody>
                    <a:bodyPr/>
                    <a:lstStyle/>
                    <a:p>
                      <a:pPr marL="91440" marR="83185">
                        <a:lnSpc>
                          <a:spcPct val="100000"/>
                        </a:lnSpc>
                        <a:spcBef>
                          <a:spcPts val="265"/>
                        </a:spcBef>
                        <a:tabLst>
                          <a:tab pos="607695" algn="l"/>
                          <a:tab pos="1702435" algn="l"/>
                          <a:tab pos="1988820" algn="l"/>
                          <a:tab pos="2910840" algn="l"/>
                          <a:tab pos="3818254" algn="l"/>
                        </a:tabLst>
                      </a:pPr>
                      <a:r>
                        <a:rPr sz="1600" spc="-5" dirty="0">
                          <a:latin typeface="Calibri"/>
                          <a:cs typeface="Calibri"/>
                        </a:rPr>
                        <a:t>Og</a:t>
                      </a:r>
                      <a:r>
                        <a:rPr sz="1600" dirty="0">
                          <a:latin typeface="Calibri"/>
                          <a:cs typeface="Calibri"/>
                        </a:rPr>
                        <a:t>ni	</a:t>
                      </a:r>
                      <a:r>
                        <a:rPr sz="1600" spc="-5" dirty="0">
                          <a:latin typeface="Calibri"/>
                          <a:cs typeface="Calibri"/>
                        </a:rPr>
                        <a:t>p</a:t>
                      </a:r>
                      <a:r>
                        <a:rPr sz="1600" spc="-30" dirty="0">
                          <a:latin typeface="Calibri"/>
                          <a:cs typeface="Calibri"/>
                        </a:rPr>
                        <a:t>r</a:t>
                      </a:r>
                      <a:r>
                        <a:rPr sz="1600" spc="-5" dirty="0">
                          <a:latin typeface="Calibri"/>
                          <a:cs typeface="Calibri"/>
                        </a:rPr>
                        <a:t>og</a:t>
                      </a:r>
                      <a:r>
                        <a:rPr sz="1600" spc="-40" dirty="0">
                          <a:latin typeface="Calibri"/>
                          <a:cs typeface="Calibri"/>
                        </a:rPr>
                        <a:t>r</a:t>
                      </a:r>
                      <a:r>
                        <a:rPr sz="1600" dirty="0">
                          <a:latin typeface="Calibri"/>
                          <a:cs typeface="Calibri"/>
                        </a:rPr>
                        <a:t>amma	di	</a:t>
                      </a:r>
                      <a:r>
                        <a:rPr sz="1600" spc="-5" dirty="0">
                          <a:latin typeface="Calibri"/>
                          <a:cs typeface="Calibri"/>
                        </a:rPr>
                        <a:t>do</a:t>
                      </a:r>
                      <a:r>
                        <a:rPr sz="1600" spc="-20" dirty="0">
                          <a:latin typeface="Calibri"/>
                          <a:cs typeface="Calibri"/>
                        </a:rPr>
                        <a:t>t</a:t>
                      </a:r>
                      <a:r>
                        <a:rPr sz="1600" spc="-10" dirty="0">
                          <a:latin typeface="Calibri"/>
                          <a:cs typeface="Calibri"/>
                        </a:rPr>
                        <a:t>t</a:t>
                      </a:r>
                      <a:r>
                        <a:rPr sz="1600" spc="5" dirty="0">
                          <a:latin typeface="Calibri"/>
                          <a:cs typeface="Calibri"/>
                        </a:rPr>
                        <a:t>o</a:t>
                      </a:r>
                      <a:r>
                        <a:rPr sz="1600" spc="-45" dirty="0">
                          <a:latin typeface="Calibri"/>
                          <a:cs typeface="Calibri"/>
                        </a:rPr>
                        <a:t>r</a:t>
                      </a:r>
                      <a:r>
                        <a:rPr sz="1600" spc="-10" dirty="0">
                          <a:latin typeface="Calibri"/>
                          <a:cs typeface="Calibri"/>
                        </a:rPr>
                        <a:t>at</a:t>
                      </a:r>
                      <a:r>
                        <a:rPr sz="1600" dirty="0">
                          <a:latin typeface="Calibri"/>
                          <a:cs typeface="Calibri"/>
                        </a:rPr>
                        <a:t>o	</a:t>
                      </a:r>
                      <a:r>
                        <a:rPr sz="1600" spc="5" dirty="0">
                          <a:latin typeface="Calibri"/>
                          <a:cs typeface="Calibri"/>
                        </a:rPr>
                        <a:t>o</a:t>
                      </a:r>
                      <a:r>
                        <a:rPr sz="1600" spc="-20" dirty="0">
                          <a:latin typeface="Calibri"/>
                          <a:cs typeface="Calibri"/>
                        </a:rPr>
                        <a:t>rg</a:t>
                      </a:r>
                      <a:r>
                        <a:rPr sz="1600" spc="-10" dirty="0">
                          <a:latin typeface="Calibri"/>
                          <a:cs typeface="Calibri"/>
                        </a:rPr>
                        <a:t>a</a:t>
                      </a:r>
                      <a:r>
                        <a:rPr sz="1600" spc="-5" dirty="0">
                          <a:latin typeface="Calibri"/>
                          <a:cs typeface="Calibri"/>
                        </a:rPr>
                        <a:t>n</a:t>
                      </a:r>
                      <a:r>
                        <a:rPr sz="1600" dirty="0">
                          <a:latin typeface="Calibri"/>
                          <a:cs typeface="Calibri"/>
                        </a:rPr>
                        <a:t>iz</a:t>
                      </a:r>
                      <a:r>
                        <a:rPr sz="1600" spc="-35" dirty="0">
                          <a:latin typeface="Calibri"/>
                          <a:cs typeface="Calibri"/>
                        </a:rPr>
                        <a:t>z</a:t>
                      </a:r>
                      <a:r>
                        <a:rPr sz="1600" dirty="0">
                          <a:latin typeface="Calibri"/>
                          <a:cs typeface="Calibri"/>
                        </a:rPr>
                        <a:t>a	</a:t>
                      </a:r>
                      <a:r>
                        <a:rPr sz="1600" spc="-10" dirty="0">
                          <a:latin typeface="Calibri"/>
                          <a:cs typeface="Calibri"/>
                        </a:rPr>
                        <a:t>la  propria </a:t>
                      </a:r>
                      <a:r>
                        <a:rPr sz="1600" spc="-15" dirty="0">
                          <a:latin typeface="Calibri"/>
                          <a:cs typeface="Calibri"/>
                        </a:rPr>
                        <a:t>offerta </a:t>
                      </a:r>
                      <a:r>
                        <a:rPr sz="1600" spc="-10" dirty="0">
                          <a:latin typeface="Calibri"/>
                          <a:cs typeface="Calibri"/>
                        </a:rPr>
                        <a:t>didattica </a:t>
                      </a:r>
                      <a:r>
                        <a:rPr sz="1600" dirty="0">
                          <a:latin typeface="Calibri"/>
                          <a:cs typeface="Calibri"/>
                        </a:rPr>
                        <a:t>in </a:t>
                      </a:r>
                      <a:r>
                        <a:rPr sz="1600" spc="-15" dirty="0">
                          <a:latin typeface="Calibri"/>
                          <a:cs typeface="Calibri"/>
                        </a:rPr>
                        <a:t>corsi </a:t>
                      </a:r>
                      <a:r>
                        <a:rPr sz="1600" spc="-5" dirty="0">
                          <a:latin typeface="Calibri"/>
                          <a:cs typeface="Calibri"/>
                        </a:rPr>
                        <a:t>e</a:t>
                      </a:r>
                      <a:r>
                        <a:rPr sz="1600" spc="35" dirty="0">
                          <a:latin typeface="Calibri"/>
                          <a:cs typeface="Calibri"/>
                        </a:rPr>
                        <a:t> </a:t>
                      </a:r>
                      <a:r>
                        <a:rPr sz="1600" spc="-5" dirty="0">
                          <a:latin typeface="Calibri"/>
                          <a:cs typeface="Calibri"/>
                        </a:rPr>
                        <a:t>seminari.</a:t>
                      </a:r>
                      <a:endParaRPr sz="1600">
                        <a:latin typeface="Calibri"/>
                        <a:cs typeface="Calibri"/>
                      </a:endParaRPr>
                    </a:p>
                    <a:p>
                      <a:pPr marL="91440" marR="82550">
                        <a:lnSpc>
                          <a:spcPct val="100000"/>
                        </a:lnSpc>
                      </a:pPr>
                      <a:r>
                        <a:rPr sz="1600" spc="-5" dirty="0">
                          <a:latin typeface="Calibri"/>
                          <a:cs typeface="Calibri"/>
                        </a:rPr>
                        <a:t>Si può </a:t>
                      </a:r>
                      <a:r>
                        <a:rPr sz="1600" spc="-10" dirty="0">
                          <a:latin typeface="Calibri"/>
                          <a:cs typeface="Calibri"/>
                        </a:rPr>
                        <a:t>eventualmente </a:t>
                      </a:r>
                      <a:r>
                        <a:rPr sz="1600" spc="-5" dirty="0">
                          <a:latin typeface="Calibri"/>
                          <a:cs typeface="Calibri"/>
                        </a:rPr>
                        <a:t>accedere </a:t>
                      </a:r>
                      <a:r>
                        <a:rPr sz="1600" spc="-20" dirty="0">
                          <a:latin typeface="Calibri"/>
                          <a:cs typeface="Calibri"/>
                        </a:rPr>
                        <a:t>all’offerta </a:t>
                      </a:r>
                      <a:r>
                        <a:rPr sz="1600" spc="-5" dirty="0">
                          <a:latin typeface="Calibri"/>
                          <a:cs typeface="Calibri"/>
                        </a:rPr>
                        <a:t>di  altri </a:t>
                      </a:r>
                      <a:r>
                        <a:rPr sz="1600" spc="-15" dirty="0">
                          <a:latin typeface="Calibri"/>
                          <a:cs typeface="Calibri"/>
                        </a:rPr>
                        <a:t>corsi </a:t>
                      </a:r>
                      <a:r>
                        <a:rPr sz="1600" spc="-10" dirty="0">
                          <a:latin typeface="Calibri"/>
                          <a:cs typeface="Calibri"/>
                        </a:rPr>
                        <a:t>(ad eccezione </a:t>
                      </a:r>
                      <a:r>
                        <a:rPr sz="1600" spc="-5" dirty="0">
                          <a:latin typeface="Calibri"/>
                          <a:cs typeface="Calibri"/>
                        </a:rPr>
                        <a:t>di quelli di I e </a:t>
                      </a:r>
                      <a:r>
                        <a:rPr sz="1600" dirty="0">
                          <a:latin typeface="Calibri"/>
                          <a:cs typeface="Calibri"/>
                        </a:rPr>
                        <a:t>II</a:t>
                      </a:r>
                      <a:r>
                        <a:rPr sz="1600" spc="80" dirty="0">
                          <a:latin typeface="Calibri"/>
                          <a:cs typeface="Calibri"/>
                        </a:rPr>
                        <a:t> </a:t>
                      </a:r>
                      <a:r>
                        <a:rPr sz="1600" spc="-5" dirty="0">
                          <a:latin typeface="Calibri"/>
                          <a:cs typeface="Calibri"/>
                        </a:rPr>
                        <a:t>livello).</a:t>
                      </a:r>
                      <a:endParaRPr sz="1600">
                        <a:latin typeface="Calibri"/>
                        <a:cs typeface="Calibri"/>
                      </a:endParaRPr>
                    </a:p>
                  </a:txBody>
                  <a:tcPr marL="0" marR="0" marT="33655" marB="0">
                    <a:lnL w="6350">
                      <a:solidFill>
                        <a:srgbClr val="A64040"/>
                      </a:solidFill>
                      <a:prstDash val="solid"/>
                    </a:lnL>
                    <a:lnR w="6350">
                      <a:solidFill>
                        <a:srgbClr val="A64040"/>
                      </a:solidFill>
                      <a:prstDash val="solid"/>
                    </a:lnR>
                    <a:lnT w="6350">
                      <a:solidFill>
                        <a:srgbClr val="A64040"/>
                      </a:solidFill>
                      <a:prstDash val="solid"/>
                    </a:lnT>
                    <a:lnB w="6350">
                      <a:solidFill>
                        <a:srgbClr val="A64040"/>
                      </a:solidFill>
                      <a:prstDash val="solid"/>
                    </a:lnB>
                    <a:solidFill>
                      <a:srgbClr val="FFFFFF"/>
                    </a:solidFill>
                  </a:tcPr>
                </a:tc>
                <a:tc>
                  <a:txBody>
                    <a:bodyPr/>
                    <a:lstStyle/>
                    <a:p>
                      <a:pPr marL="92075" marR="82550" algn="just">
                        <a:lnSpc>
                          <a:spcPct val="100000"/>
                        </a:lnSpc>
                        <a:spcBef>
                          <a:spcPts val="265"/>
                        </a:spcBef>
                      </a:pPr>
                      <a:r>
                        <a:rPr sz="1600" spc="-5" dirty="0">
                          <a:latin typeface="Calibri"/>
                          <a:cs typeface="Calibri"/>
                        </a:rPr>
                        <a:t>Un </a:t>
                      </a:r>
                      <a:r>
                        <a:rPr sz="1600" spc="-10" dirty="0">
                          <a:latin typeface="Calibri"/>
                          <a:cs typeface="Calibri"/>
                        </a:rPr>
                        <a:t>programma </a:t>
                      </a:r>
                      <a:r>
                        <a:rPr sz="1600" spc="-5" dirty="0">
                          <a:latin typeface="Calibri"/>
                          <a:cs typeface="Calibri"/>
                        </a:rPr>
                        <a:t>di </a:t>
                      </a:r>
                      <a:r>
                        <a:rPr sz="1600" spc="-10" dirty="0">
                          <a:latin typeface="Calibri"/>
                          <a:cs typeface="Calibri"/>
                        </a:rPr>
                        <a:t>lezioni tematiche, </a:t>
                      </a:r>
                      <a:r>
                        <a:rPr sz="1600" spc="-5" dirty="0">
                          <a:latin typeface="Calibri"/>
                          <a:cs typeface="Calibri"/>
                        </a:rPr>
                        <a:t>di  </a:t>
                      </a:r>
                      <a:r>
                        <a:rPr sz="1600" spc="-10" dirty="0">
                          <a:latin typeface="Calibri"/>
                          <a:cs typeface="Calibri"/>
                        </a:rPr>
                        <a:t>interesse generale, </a:t>
                      </a:r>
                      <a:r>
                        <a:rPr sz="1600" spc="-5" dirty="0">
                          <a:latin typeface="Calibri"/>
                          <a:cs typeface="Calibri"/>
                        </a:rPr>
                        <a:t>è </a:t>
                      </a:r>
                      <a:r>
                        <a:rPr sz="1600" spc="-15" dirty="0">
                          <a:latin typeface="Calibri"/>
                          <a:cs typeface="Calibri"/>
                        </a:rPr>
                        <a:t>organizzato </a:t>
                      </a:r>
                      <a:r>
                        <a:rPr sz="1600" spc="-30" dirty="0">
                          <a:latin typeface="Calibri"/>
                          <a:cs typeface="Calibri"/>
                        </a:rPr>
                        <a:t>dall’Ateneo </a:t>
                      </a:r>
                      <a:r>
                        <a:rPr sz="1600" spc="-5" dirty="0">
                          <a:latin typeface="Calibri"/>
                          <a:cs typeface="Calibri"/>
                        </a:rPr>
                        <a:t>e  </a:t>
                      </a:r>
                      <a:r>
                        <a:rPr sz="1600" spc="-15" dirty="0">
                          <a:latin typeface="Calibri"/>
                          <a:cs typeface="Calibri"/>
                        </a:rPr>
                        <a:t>pubblicato </a:t>
                      </a:r>
                      <a:r>
                        <a:rPr sz="1600" spc="-5" dirty="0">
                          <a:latin typeface="Calibri"/>
                          <a:cs typeface="Calibri"/>
                        </a:rPr>
                        <a:t>sulla pagina del </a:t>
                      </a:r>
                      <a:r>
                        <a:rPr sz="1600" spc="-15" dirty="0">
                          <a:latin typeface="Calibri"/>
                          <a:cs typeface="Calibri"/>
                        </a:rPr>
                        <a:t>dottorato </a:t>
                      </a:r>
                      <a:r>
                        <a:rPr sz="1600" spc="-5" dirty="0">
                          <a:latin typeface="Calibri"/>
                          <a:cs typeface="Calibri"/>
                        </a:rPr>
                        <a:t>di UniFI  (</a:t>
                      </a:r>
                      <a:r>
                        <a:rPr sz="1600" u="heavy" spc="-5" dirty="0">
                          <a:uFill>
                            <a:solidFill>
                              <a:srgbClr val="000000"/>
                            </a:solidFill>
                          </a:uFill>
                          <a:latin typeface="Calibri"/>
                          <a:cs typeface="Calibri"/>
                          <a:hlinkClick r:id="rId3"/>
                        </a:rPr>
                        <a:t>skills</a:t>
                      </a:r>
                      <a:r>
                        <a:rPr sz="1600" spc="-5" dirty="0">
                          <a:latin typeface="Calibri"/>
                          <a:cs typeface="Calibri"/>
                        </a:rPr>
                        <a:t>).</a:t>
                      </a:r>
                      <a:endParaRPr sz="1600">
                        <a:latin typeface="Calibri"/>
                        <a:cs typeface="Calibri"/>
                      </a:endParaRPr>
                    </a:p>
                  </a:txBody>
                  <a:tcPr marL="0" marR="0" marT="33655" marB="0">
                    <a:lnL w="6350">
                      <a:solidFill>
                        <a:srgbClr val="A64040"/>
                      </a:solidFill>
                      <a:prstDash val="solid"/>
                    </a:lnL>
                    <a:lnR w="6350">
                      <a:solidFill>
                        <a:srgbClr val="A64040"/>
                      </a:solidFill>
                      <a:prstDash val="solid"/>
                    </a:lnR>
                    <a:lnT w="6350">
                      <a:solidFill>
                        <a:srgbClr val="A64040"/>
                      </a:solidFill>
                      <a:prstDash val="solid"/>
                    </a:lnT>
                    <a:lnB w="6350">
                      <a:solidFill>
                        <a:srgbClr val="A64040"/>
                      </a:solidFill>
                      <a:prstDash val="solid"/>
                    </a:lnB>
                    <a:solidFill>
                      <a:srgbClr val="FFFFFF"/>
                    </a:solidFill>
                  </a:tcPr>
                </a:tc>
                <a:extLst>
                  <a:ext uri="{0D108BD9-81ED-4DB2-BD59-A6C34878D82A}">
                    <a16:rowId xmlns:a16="http://schemas.microsoft.com/office/drawing/2014/main" val="10002"/>
                  </a:ext>
                </a:extLst>
              </a:tr>
              <a:tr h="776147">
                <a:tc gridSpan="2">
                  <a:txBody>
                    <a:bodyPr/>
                    <a:lstStyle/>
                    <a:p>
                      <a:pPr marL="91440">
                        <a:lnSpc>
                          <a:spcPct val="100000"/>
                        </a:lnSpc>
                        <a:spcBef>
                          <a:spcPts val="270"/>
                        </a:spcBef>
                      </a:pPr>
                      <a:r>
                        <a:rPr sz="1600" spc="-5" dirty="0">
                          <a:solidFill>
                            <a:srgbClr val="FDFFFF"/>
                          </a:solidFill>
                          <a:latin typeface="Calibri"/>
                          <a:cs typeface="Calibri"/>
                        </a:rPr>
                        <a:t>I </a:t>
                      </a:r>
                      <a:r>
                        <a:rPr sz="1600" spc="-15" dirty="0">
                          <a:solidFill>
                            <a:srgbClr val="FDFFFF"/>
                          </a:solidFill>
                          <a:latin typeface="Calibri"/>
                          <a:cs typeface="Calibri"/>
                        </a:rPr>
                        <a:t>programmi </a:t>
                      </a:r>
                      <a:r>
                        <a:rPr sz="1600" spc="-5" dirty="0">
                          <a:solidFill>
                            <a:srgbClr val="FDFFFF"/>
                          </a:solidFill>
                          <a:latin typeface="Calibri"/>
                          <a:cs typeface="Calibri"/>
                        </a:rPr>
                        <a:t>di studio </a:t>
                      </a:r>
                      <a:r>
                        <a:rPr sz="1600" spc="-10" dirty="0">
                          <a:solidFill>
                            <a:srgbClr val="FDFFFF"/>
                          </a:solidFill>
                          <a:latin typeface="Calibri"/>
                          <a:cs typeface="Calibri"/>
                        </a:rPr>
                        <a:t>prevedono </a:t>
                      </a:r>
                      <a:r>
                        <a:rPr sz="1600" spc="-5" dirty="0">
                          <a:solidFill>
                            <a:srgbClr val="FDFFFF"/>
                          </a:solidFill>
                          <a:latin typeface="Calibri"/>
                          <a:cs typeface="Calibri"/>
                        </a:rPr>
                        <a:t>anche </a:t>
                      </a:r>
                      <a:r>
                        <a:rPr sz="1600" spc="-10" dirty="0">
                          <a:solidFill>
                            <a:srgbClr val="FDFFFF"/>
                          </a:solidFill>
                          <a:latin typeface="Calibri"/>
                          <a:cs typeface="Calibri"/>
                        </a:rPr>
                        <a:t>periodi formativi presso altre </a:t>
                      </a:r>
                      <a:r>
                        <a:rPr sz="1600" spc="-15" dirty="0">
                          <a:solidFill>
                            <a:srgbClr val="FDFFFF"/>
                          </a:solidFill>
                          <a:latin typeface="Calibri"/>
                          <a:cs typeface="Calibri"/>
                        </a:rPr>
                        <a:t>strutture </a:t>
                      </a:r>
                      <a:r>
                        <a:rPr sz="1600" spc="-5" dirty="0">
                          <a:solidFill>
                            <a:srgbClr val="FDFFFF"/>
                          </a:solidFill>
                          <a:latin typeface="Calibri"/>
                          <a:cs typeface="Calibri"/>
                        </a:rPr>
                        <a:t>e</a:t>
                      </a:r>
                      <a:r>
                        <a:rPr sz="1600" spc="215" dirty="0">
                          <a:solidFill>
                            <a:srgbClr val="FDFFFF"/>
                          </a:solidFill>
                          <a:latin typeface="Calibri"/>
                          <a:cs typeface="Calibri"/>
                        </a:rPr>
                        <a:t> </a:t>
                      </a:r>
                      <a:r>
                        <a:rPr sz="1600" spc="-10" dirty="0">
                          <a:solidFill>
                            <a:srgbClr val="FDFFFF"/>
                          </a:solidFill>
                          <a:latin typeface="Calibri"/>
                          <a:cs typeface="Calibri"/>
                        </a:rPr>
                        <a:t>periodi</a:t>
                      </a:r>
                      <a:endParaRPr sz="1600">
                        <a:latin typeface="Calibri"/>
                        <a:cs typeface="Calibri"/>
                      </a:endParaRPr>
                    </a:p>
                    <a:p>
                      <a:pPr marL="91440">
                        <a:lnSpc>
                          <a:spcPct val="100000"/>
                        </a:lnSpc>
                      </a:pPr>
                      <a:r>
                        <a:rPr sz="1600" spc="-10" dirty="0">
                          <a:solidFill>
                            <a:srgbClr val="FDFFFF"/>
                          </a:solidFill>
                          <a:latin typeface="Calibri"/>
                          <a:cs typeface="Calibri"/>
                        </a:rPr>
                        <a:t>formativi </a:t>
                      </a:r>
                      <a:r>
                        <a:rPr sz="1600" spc="-20" dirty="0">
                          <a:solidFill>
                            <a:srgbClr val="FDFFFF"/>
                          </a:solidFill>
                          <a:latin typeface="Calibri"/>
                          <a:cs typeface="Calibri"/>
                        </a:rPr>
                        <a:t>all’estero </a:t>
                      </a:r>
                      <a:r>
                        <a:rPr sz="1600" b="1" spc="-5" dirty="0">
                          <a:solidFill>
                            <a:srgbClr val="FDFFFF"/>
                          </a:solidFill>
                          <a:latin typeface="Calibri"/>
                          <a:cs typeface="Calibri"/>
                        </a:rPr>
                        <a:t>non </a:t>
                      </a:r>
                      <a:r>
                        <a:rPr sz="1600" b="1" spc="-10" dirty="0">
                          <a:solidFill>
                            <a:srgbClr val="FDFFFF"/>
                          </a:solidFill>
                          <a:latin typeface="Calibri"/>
                          <a:cs typeface="Calibri"/>
                        </a:rPr>
                        <a:t>inferiori </a:t>
                      </a:r>
                      <a:r>
                        <a:rPr sz="1600" b="1" spc="-5" dirty="0">
                          <a:solidFill>
                            <a:srgbClr val="FDFFFF"/>
                          </a:solidFill>
                          <a:latin typeface="Calibri"/>
                          <a:cs typeface="Calibri"/>
                        </a:rPr>
                        <a:t>a 3</a:t>
                      </a:r>
                      <a:r>
                        <a:rPr sz="1600" b="1" spc="65" dirty="0">
                          <a:solidFill>
                            <a:srgbClr val="FDFFFF"/>
                          </a:solidFill>
                          <a:latin typeface="Calibri"/>
                          <a:cs typeface="Calibri"/>
                        </a:rPr>
                        <a:t> </a:t>
                      </a:r>
                      <a:r>
                        <a:rPr sz="1600" b="1" spc="-10" dirty="0">
                          <a:solidFill>
                            <a:srgbClr val="FDFFFF"/>
                          </a:solidFill>
                          <a:latin typeface="Calibri"/>
                          <a:cs typeface="Calibri"/>
                        </a:rPr>
                        <a:t>mesi</a:t>
                      </a:r>
                      <a:r>
                        <a:rPr sz="1600" spc="-10" dirty="0">
                          <a:solidFill>
                            <a:srgbClr val="FDFFFF"/>
                          </a:solidFill>
                          <a:latin typeface="Calibri"/>
                          <a:cs typeface="Calibri"/>
                        </a:rPr>
                        <a:t>.</a:t>
                      </a:r>
                      <a:endParaRPr sz="1600">
                        <a:latin typeface="Calibri"/>
                        <a:cs typeface="Calibri"/>
                      </a:endParaRPr>
                    </a:p>
                  </a:txBody>
                  <a:tcPr marL="0" marR="0" marT="34290" marB="0">
                    <a:lnL w="6350">
                      <a:solidFill>
                        <a:srgbClr val="A64040"/>
                      </a:solidFill>
                      <a:prstDash val="solid"/>
                    </a:lnL>
                    <a:lnR w="6350">
                      <a:solidFill>
                        <a:srgbClr val="A64040"/>
                      </a:solidFill>
                      <a:prstDash val="solid"/>
                    </a:lnR>
                    <a:lnT w="6350">
                      <a:solidFill>
                        <a:srgbClr val="A64040"/>
                      </a:solidFill>
                      <a:prstDash val="solid"/>
                    </a:lnT>
                    <a:lnB w="6350">
                      <a:solidFill>
                        <a:srgbClr val="A64040"/>
                      </a:solidFill>
                      <a:prstDash val="solid"/>
                    </a:lnB>
                    <a:solidFill>
                      <a:srgbClr val="A64040">
                        <a:alpha val="39999"/>
                      </a:srgbClr>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10" name="object 10"/>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11" name="object 11"/>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15</a:t>
            </a:fld>
            <a:endParaRPr spc="1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426C532-3CB5-4C0E-A027-4C511CD8414F}"/>
              </a:ext>
            </a:extLst>
          </p:cNvPr>
          <p:cNvSpPr txBox="1"/>
          <p:nvPr/>
        </p:nvSpPr>
        <p:spPr>
          <a:xfrm>
            <a:off x="1371600" y="971550"/>
            <a:ext cx="6248400" cy="369332"/>
          </a:xfrm>
          <a:prstGeom prst="rect">
            <a:avLst/>
          </a:prstGeom>
          <a:noFill/>
        </p:spPr>
        <p:txBody>
          <a:bodyPr wrap="square" rtlCol="0">
            <a:spAutoFit/>
          </a:bodyPr>
          <a:lstStyle/>
          <a:p>
            <a:r>
              <a:rPr lang="it-IT" dirty="0"/>
              <a:t>OFFERTA DIDATTICA DOTTORATO IN SCIENZE CLINICHE 2025-26</a:t>
            </a:r>
          </a:p>
        </p:txBody>
      </p:sp>
      <p:sp>
        <p:nvSpPr>
          <p:cNvPr id="4" name="Segnaposto piè di pagina 3">
            <a:extLst>
              <a:ext uri="{FF2B5EF4-FFF2-40B4-BE49-F238E27FC236}">
                <a16:creationId xmlns:a16="http://schemas.microsoft.com/office/drawing/2014/main" id="{0646B05B-5986-42FA-8BC5-CE4180D98DC3}"/>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5" name="Segnaposto numero diapositiva 4">
            <a:extLst>
              <a:ext uri="{FF2B5EF4-FFF2-40B4-BE49-F238E27FC236}">
                <a16:creationId xmlns:a16="http://schemas.microsoft.com/office/drawing/2014/main" id="{5E34E4CD-8440-4A5B-B0E2-64C1AFB49DC2}"/>
              </a:ext>
            </a:extLst>
          </p:cNvPr>
          <p:cNvSpPr>
            <a:spLocks noGrp="1"/>
          </p:cNvSpPr>
          <p:nvPr>
            <p:ph type="sldNum" sz="quarter" idx="7"/>
          </p:nvPr>
        </p:nvSpPr>
        <p:spPr>
          <a:xfrm>
            <a:off x="8576436" y="4972487"/>
            <a:ext cx="338964" cy="135548"/>
          </a:xfrm>
        </p:spPr>
        <p:txBody>
          <a:bodyPr/>
          <a:lstStyle/>
          <a:p>
            <a:pPr marL="93980">
              <a:lnSpc>
                <a:spcPct val="100000"/>
              </a:lnSpc>
              <a:spcBef>
                <a:spcPts val="125"/>
              </a:spcBef>
            </a:pPr>
            <a:fld id="{81D60167-4931-47E6-BA6A-407CBD079E47}" type="slidenum">
              <a:rPr lang="it-IT" spc="15" smtClean="0"/>
              <a:t>16</a:t>
            </a:fld>
            <a:endParaRPr lang="it-IT" spc="15" dirty="0"/>
          </a:p>
        </p:txBody>
      </p:sp>
      <p:sp>
        <p:nvSpPr>
          <p:cNvPr id="2" name="CasellaDiTesto 1">
            <a:extLst>
              <a:ext uri="{FF2B5EF4-FFF2-40B4-BE49-F238E27FC236}">
                <a16:creationId xmlns:a16="http://schemas.microsoft.com/office/drawing/2014/main" id="{3BBDAFD9-9F21-71ED-8642-1DE90EE624A4}"/>
              </a:ext>
            </a:extLst>
          </p:cNvPr>
          <p:cNvSpPr txBox="1"/>
          <p:nvPr/>
        </p:nvSpPr>
        <p:spPr>
          <a:xfrm>
            <a:off x="1905000" y="1962150"/>
            <a:ext cx="4953000" cy="923330"/>
          </a:xfrm>
          <a:prstGeom prst="rect">
            <a:avLst/>
          </a:prstGeom>
          <a:noFill/>
        </p:spPr>
        <p:txBody>
          <a:bodyPr wrap="square" rtlCol="0">
            <a:spAutoFit/>
          </a:bodyPr>
          <a:lstStyle/>
          <a:p>
            <a:r>
              <a:rPr lang="it-IT" dirty="0"/>
              <a:t>Consultare periodicamente la pagina web del dottorato per aggiornamenti</a:t>
            </a:r>
          </a:p>
          <a:p>
            <a:r>
              <a:rPr lang="it-IT" dirty="0">
                <a:solidFill>
                  <a:schemeClr val="tx2"/>
                </a:solidFill>
              </a:rPr>
              <a:t>https://www.dottoratoscienzecliniche.unifi.it/</a:t>
            </a:r>
          </a:p>
        </p:txBody>
      </p:sp>
    </p:spTree>
    <p:extLst>
      <p:ext uri="{BB962C8B-B14F-4D97-AF65-F5344CB8AC3E}">
        <p14:creationId xmlns:p14="http://schemas.microsoft.com/office/powerpoint/2010/main" val="3434883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9143" y="1285493"/>
            <a:ext cx="8333740" cy="3256915"/>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latin typeface="Verdana"/>
                <a:cs typeface="Verdana"/>
              </a:rPr>
              <a:t>I dottorandi hanno l’obbligo di compiere con assiduità </a:t>
            </a:r>
            <a:r>
              <a:rPr sz="1600" dirty="0">
                <a:latin typeface="Verdana"/>
                <a:cs typeface="Verdana"/>
              </a:rPr>
              <a:t>le </a:t>
            </a:r>
            <a:r>
              <a:rPr sz="1600" spc="-10" dirty="0">
                <a:latin typeface="Verdana"/>
                <a:cs typeface="Verdana"/>
              </a:rPr>
              <a:t>attività </a:t>
            </a:r>
            <a:r>
              <a:rPr sz="1600" spc="-5" dirty="0">
                <a:latin typeface="Verdana"/>
                <a:cs typeface="Verdana"/>
              </a:rPr>
              <a:t>di </a:t>
            </a:r>
            <a:r>
              <a:rPr sz="1600" dirty="0">
                <a:latin typeface="Verdana"/>
                <a:cs typeface="Verdana"/>
              </a:rPr>
              <a:t>ricerca, </a:t>
            </a:r>
            <a:r>
              <a:rPr sz="1600" spc="5" dirty="0">
                <a:latin typeface="Verdana"/>
                <a:cs typeface="Verdana"/>
              </a:rPr>
              <a:t>di  </a:t>
            </a:r>
            <a:r>
              <a:rPr sz="1600" spc="-5" dirty="0">
                <a:latin typeface="Verdana"/>
                <a:cs typeface="Verdana"/>
              </a:rPr>
              <a:t>studio e </a:t>
            </a:r>
            <a:r>
              <a:rPr sz="1600" dirty="0">
                <a:latin typeface="Verdana"/>
                <a:cs typeface="Verdana"/>
              </a:rPr>
              <a:t>di </a:t>
            </a:r>
            <a:r>
              <a:rPr sz="1600" spc="-5" dirty="0">
                <a:latin typeface="Verdana"/>
                <a:cs typeface="Verdana"/>
              </a:rPr>
              <a:t>didattica secondo </a:t>
            </a:r>
            <a:r>
              <a:rPr sz="1600" spc="-10" dirty="0">
                <a:latin typeface="Verdana"/>
                <a:cs typeface="Verdana"/>
              </a:rPr>
              <a:t>le </a:t>
            </a:r>
            <a:r>
              <a:rPr sz="1600" spc="-5" dirty="0">
                <a:latin typeface="Verdana"/>
                <a:cs typeface="Verdana"/>
              </a:rPr>
              <a:t>modalità stabilite dal </a:t>
            </a:r>
            <a:r>
              <a:rPr sz="1600" spc="-10" dirty="0">
                <a:latin typeface="Verdana"/>
                <a:cs typeface="Verdana"/>
              </a:rPr>
              <a:t>Collegio dei </a:t>
            </a:r>
            <a:r>
              <a:rPr sz="1600" spc="-5" dirty="0">
                <a:latin typeface="Verdana"/>
                <a:cs typeface="Verdana"/>
              </a:rPr>
              <a:t>docenti. </a:t>
            </a:r>
            <a:r>
              <a:rPr sz="1600" spc="-5" dirty="0">
                <a:solidFill>
                  <a:srgbClr val="921B17"/>
                </a:solidFill>
                <a:latin typeface="Verdana"/>
                <a:cs typeface="Verdana"/>
              </a:rPr>
              <a:t> </a:t>
            </a:r>
            <a:r>
              <a:rPr sz="1600" b="1" spc="-5" dirty="0">
                <a:solidFill>
                  <a:srgbClr val="921B17"/>
                </a:solidFill>
                <a:latin typeface="Verdana"/>
                <a:cs typeface="Verdana"/>
              </a:rPr>
              <a:t>Al termine </a:t>
            </a:r>
            <a:r>
              <a:rPr sz="1600" b="1" dirty="0">
                <a:solidFill>
                  <a:srgbClr val="921B17"/>
                </a:solidFill>
                <a:latin typeface="Verdana"/>
                <a:cs typeface="Verdana"/>
              </a:rPr>
              <a:t>di </a:t>
            </a:r>
            <a:r>
              <a:rPr sz="1600" b="1" spc="-5" dirty="0">
                <a:solidFill>
                  <a:srgbClr val="921B17"/>
                </a:solidFill>
                <a:latin typeface="Verdana"/>
                <a:cs typeface="Verdana"/>
              </a:rPr>
              <a:t>ciascun </a:t>
            </a:r>
            <a:r>
              <a:rPr sz="1600" b="1" dirty="0">
                <a:solidFill>
                  <a:srgbClr val="921B17"/>
                </a:solidFill>
                <a:latin typeface="Verdana"/>
                <a:cs typeface="Verdana"/>
              </a:rPr>
              <a:t>anno</a:t>
            </a:r>
            <a:r>
              <a:rPr sz="1600" dirty="0">
                <a:latin typeface="Verdana"/>
                <a:cs typeface="Verdana"/>
              </a:rPr>
              <a:t>, presentano </a:t>
            </a:r>
            <a:r>
              <a:rPr sz="1600" b="1" spc="-5" dirty="0">
                <a:solidFill>
                  <a:srgbClr val="A0312F"/>
                </a:solidFill>
                <a:latin typeface="Verdana"/>
                <a:cs typeface="Verdana"/>
              </a:rPr>
              <a:t>una relazione </a:t>
            </a:r>
            <a:r>
              <a:rPr sz="1600" spc="-5" dirty="0">
                <a:latin typeface="Verdana"/>
                <a:cs typeface="Verdana"/>
              </a:rPr>
              <a:t>riguardante </a:t>
            </a:r>
            <a:r>
              <a:rPr sz="1600" spc="-10" dirty="0">
                <a:latin typeface="Verdana"/>
                <a:cs typeface="Verdana"/>
              </a:rPr>
              <a:t>le attività  </a:t>
            </a:r>
            <a:r>
              <a:rPr sz="1600" spc="-5" dirty="0">
                <a:latin typeface="Verdana"/>
                <a:cs typeface="Verdana"/>
              </a:rPr>
              <a:t>svolte, i risultati conseguiti, </a:t>
            </a:r>
            <a:r>
              <a:rPr sz="1600" spc="-10" dirty="0">
                <a:latin typeface="Verdana"/>
                <a:cs typeface="Verdana"/>
              </a:rPr>
              <a:t>la </a:t>
            </a:r>
            <a:r>
              <a:rPr sz="1600" spc="-5" dirty="0">
                <a:latin typeface="Verdana"/>
                <a:cs typeface="Verdana"/>
              </a:rPr>
              <a:t>partecipazione a seminari </a:t>
            </a:r>
            <a:r>
              <a:rPr sz="1600" spc="-10" dirty="0">
                <a:latin typeface="Verdana"/>
                <a:cs typeface="Verdana"/>
              </a:rPr>
              <a:t>e/o </a:t>
            </a:r>
            <a:r>
              <a:rPr sz="1600" spc="-5" dirty="0">
                <a:latin typeface="Verdana"/>
                <a:cs typeface="Verdana"/>
              </a:rPr>
              <a:t>congressi, </a:t>
            </a:r>
            <a:r>
              <a:rPr sz="1600" spc="-15" dirty="0">
                <a:latin typeface="Verdana"/>
                <a:cs typeface="Verdana"/>
              </a:rPr>
              <a:t>le  </a:t>
            </a:r>
            <a:r>
              <a:rPr sz="1600" spc="-5" dirty="0">
                <a:latin typeface="Verdana"/>
                <a:cs typeface="Verdana"/>
              </a:rPr>
              <a:t>pubblicazioni prodotte e, alla fine </a:t>
            </a:r>
            <a:r>
              <a:rPr sz="1600" spc="-10" dirty="0">
                <a:latin typeface="Verdana"/>
                <a:cs typeface="Verdana"/>
              </a:rPr>
              <a:t>del corso, la tesi </a:t>
            </a:r>
            <a:r>
              <a:rPr sz="1600" spc="-5" dirty="0">
                <a:latin typeface="Verdana"/>
                <a:cs typeface="Verdana"/>
              </a:rPr>
              <a:t>di</a:t>
            </a:r>
            <a:r>
              <a:rPr sz="1600" spc="195" dirty="0">
                <a:latin typeface="Verdana"/>
                <a:cs typeface="Verdana"/>
              </a:rPr>
              <a:t> </a:t>
            </a:r>
            <a:r>
              <a:rPr sz="1600" spc="-10" dirty="0">
                <a:latin typeface="Verdana"/>
                <a:cs typeface="Verdana"/>
              </a:rPr>
              <a:t>dottorato.</a:t>
            </a:r>
            <a:endParaRPr sz="1600" dirty="0">
              <a:latin typeface="Verdana"/>
              <a:cs typeface="Verdana"/>
            </a:endParaRPr>
          </a:p>
          <a:p>
            <a:pPr marL="12700" algn="just">
              <a:lnSpc>
                <a:spcPct val="100000"/>
              </a:lnSpc>
              <a:spcBef>
                <a:spcPts val="805"/>
              </a:spcBef>
            </a:pPr>
            <a:r>
              <a:rPr sz="1600" spc="-5" dirty="0">
                <a:latin typeface="Verdana"/>
                <a:cs typeface="Verdana"/>
              </a:rPr>
              <a:t>E’ </a:t>
            </a:r>
            <a:r>
              <a:rPr sz="1600" spc="-10" dirty="0">
                <a:latin typeface="Verdana"/>
                <a:cs typeface="Verdana"/>
              </a:rPr>
              <a:t>richiesto inoltre </a:t>
            </a:r>
            <a:r>
              <a:rPr sz="1600" spc="-5" dirty="0">
                <a:latin typeface="Verdana"/>
                <a:cs typeface="Verdana"/>
              </a:rPr>
              <a:t>di </a:t>
            </a:r>
            <a:r>
              <a:rPr sz="1600" spc="-10" dirty="0">
                <a:latin typeface="Verdana"/>
                <a:cs typeface="Verdana"/>
              </a:rPr>
              <a:t>compilare il </a:t>
            </a:r>
            <a:r>
              <a:rPr sz="1600" b="1" spc="-10" dirty="0">
                <a:solidFill>
                  <a:srgbClr val="A0312F"/>
                </a:solidFill>
                <a:latin typeface="Verdana"/>
                <a:cs typeface="Verdana"/>
              </a:rPr>
              <a:t>Questionario </a:t>
            </a:r>
            <a:r>
              <a:rPr sz="1600" b="1" spc="-5" dirty="0">
                <a:solidFill>
                  <a:srgbClr val="A0312F"/>
                </a:solidFill>
                <a:latin typeface="Verdana"/>
                <a:cs typeface="Verdana"/>
              </a:rPr>
              <a:t>di Valutazione </a:t>
            </a:r>
            <a:r>
              <a:rPr sz="1600" spc="-10" dirty="0">
                <a:latin typeface="Verdana"/>
                <a:cs typeface="Verdana"/>
              </a:rPr>
              <a:t>per la</a:t>
            </a:r>
            <a:r>
              <a:rPr sz="1600" spc="434" dirty="0">
                <a:latin typeface="Verdana"/>
                <a:cs typeface="Verdana"/>
              </a:rPr>
              <a:t> </a:t>
            </a:r>
            <a:r>
              <a:rPr sz="1600" spc="-10" dirty="0">
                <a:latin typeface="Verdana"/>
                <a:cs typeface="Verdana"/>
              </a:rPr>
              <a:t>qualità.</a:t>
            </a:r>
            <a:endParaRPr sz="1600" dirty="0">
              <a:latin typeface="Verdana"/>
              <a:cs typeface="Verdana"/>
            </a:endParaRPr>
          </a:p>
          <a:p>
            <a:pPr marL="12700" marR="6350" algn="just">
              <a:lnSpc>
                <a:spcPct val="100000"/>
              </a:lnSpc>
              <a:spcBef>
                <a:spcPts val="805"/>
              </a:spcBef>
            </a:pPr>
            <a:r>
              <a:rPr sz="1600" dirty="0">
                <a:latin typeface="Verdana"/>
                <a:cs typeface="Verdana"/>
              </a:rPr>
              <a:t>Il </a:t>
            </a:r>
            <a:r>
              <a:rPr sz="1600" b="1" spc="-5" dirty="0">
                <a:solidFill>
                  <a:srgbClr val="A0312F"/>
                </a:solidFill>
                <a:latin typeface="Verdana"/>
                <a:cs typeface="Verdana"/>
              </a:rPr>
              <a:t>Collegio </a:t>
            </a:r>
            <a:r>
              <a:rPr sz="1600" b="1" dirty="0">
                <a:solidFill>
                  <a:srgbClr val="A0312F"/>
                </a:solidFill>
                <a:latin typeface="Verdana"/>
                <a:cs typeface="Verdana"/>
              </a:rPr>
              <a:t>dei </a:t>
            </a:r>
            <a:r>
              <a:rPr sz="1600" b="1" spc="-5" dirty="0">
                <a:solidFill>
                  <a:srgbClr val="A0312F"/>
                </a:solidFill>
                <a:latin typeface="Verdana"/>
                <a:cs typeface="Verdana"/>
              </a:rPr>
              <a:t>docenti </a:t>
            </a:r>
            <a:r>
              <a:rPr sz="1600" spc="-10" dirty="0">
                <a:latin typeface="Verdana"/>
                <a:cs typeface="Verdana"/>
              </a:rPr>
              <a:t>valuta l’attività </a:t>
            </a:r>
            <a:r>
              <a:rPr sz="1600" spc="-5" dirty="0">
                <a:latin typeface="Verdana"/>
                <a:cs typeface="Verdana"/>
              </a:rPr>
              <a:t>svolta sentiti </a:t>
            </a:r>
            <a:r>
              <a:rPr sz="1600" spc="-10" dirty="0">
                <a:latin typeface="Verdana"/>
                <a:cs typeface="Verdana"/>
              </a:rPr>
              <a:t>il </a:t>
            </a:r>
            <a:r>
              <a:rPr sz="1600" dirty="0">
                <a:latin typeface="Verdana"/>
                <a:cs typeface="Verdana"/>
              </a:rPr>
              <a:t>supervisori </a:t>
            </a:r>
            <a:r>
              <a:rPr sz="1600" spc="-5" dirty="0">
                <a:latin typeface="Verdana"/>
                <a:cs typeface="Verdana"/>
              </a:rPr>
              <a:t>e i </a:t>
            </a:r>
            <a:r>
              <a:rPr sz="1600" dirty="0">
                <a:latin typeface="Verdana"/>
                <a:cs typeface="Verdana"/>
              </a:rPr>
              <a:t>co-  </a:t>
            </a:r>
            <a:r>
              <a:rPr sz="1600" spc="-5" dirty="0">
                <a:latin typeface="Verdana"/>
                <a:cs typeface="Verdana"/>
              </a:rPr>
              <a:t>supervisori e </a:t>
            </a:r>
            <a:r>
              <a:rPr sz="1600" b="1" spc="-5" dirty="0">
                <a:solidFill>
                  <a:srgbClr val="A0312F"/>
                </a:solidFill>
                <a:latin typeface="Verdana"/>
                <a:cs typeface="Verdana"/>
              </a:rPr>
              <a:t>delibera </a:t>
            </a:r>
            <a:r>
              <a:rPr sz="1600" spc="-5" dirty="0">
                <a:latin typeface="Verdana"/>
                <a:cs typeface="Verdana"/>
              </a:rPr>
              <a:t>l’ammissione all’anno successivo di </a:t>
            </a:r>
            <a:r>
              <a:rPr sz="1600" dirty="0">
                <a:latin typeface="Verdana"/>
                <a:cs typeface="Verdana"/>
              </a:rPr>
              <a:t>corso </a:t>
            </a:r>
            <a:r>
              <a:rPr sz="1600" spc="-5" dirty="0">
                <a:latin typeface="Verdana"/>
                <a:cs typeface="Verdana"/>
              </a:rPr>
              <a:t>con </a:t>
            </a:r>
            <a:r>
              <a:rPr sz="1600" dirty="0">
                <a:latin typeface="Verdana"/>
                <a:cs typeface="Verdana"/>
              </a:rPr>
              <a:t>il </a:t>
            </a:r>
            <a:r>
              <a:rPr sz="1600" spc="-5" dirty="0">
                <a:latin typeface="Verdana"/>
                <a:cs typeface="Verdana"/>
              </a:rPr>
              <a:t>rinnovo  annuale </a:t>
            </a:r>
            <a:r>
              <a:rPr sz="1600" spc="-10" dirty="0">
                <a:latin typeface="Verdana"/>
                <a:cs typeface="Verdana"/>
              </a:rPr>
              <a:t>della</a:t>
            </a:r>
            <a:r>
              <a:rPr sz="1600" spc="35" dirty="0">
                <a:latin typeface="Verdana"/>
                <a:cs typeface="Verdana"/>
              </a:rPr>
              <a:t> </a:t>
            </a:r>
            <a:r>
              <a:rPr sz="1600" spc="-5" dirty="0">
                <a:latin typeface="Verdana"/>
                <a:cs typeface="Verdana"/>
              </a:rPr>
              <a:t>borsa.</a:t>
            </a:r>
            <a:endParaRPr sz="1600" dirty="0">
              <a:latin typeface="Verdana"/>
              <a:cs typeface="Verdana"/>
            </a:endParaRPr>
          </a:p>
          <a:p>
            <a:pPr marL="12700" marR="8890" algn="just">
              <a:lnSpc>
                <a:spcPct val="100000"/>
              </a:lnSpc>
              <a:spcBef>
                <a:spcPts val="795"/>
              </a:spcBef>
            </a:pPr>
            <a:r>
              <a:rPr sz="1600" spc="-15" dirty="0">
                <a:latin typeface="Verdana"/>
                <a:cs typeface="Verdana"/>
              </a:rPr>
              <a:t>L’ammissione </a:t>
            </a:r>
            <a:r>
              <a:rPr sz="1600" spc="-5" dirty="0">
                <a:latin typeface="Verdana"/>
                <a:cs typeface="Verdana"/>
              </a:rPr>
              <a:t>agli </a:t>
            </a:r>
            <a:r>
              <a:rPr sz="1600" dirty="0">
                <a:latin typeface="Verdana"/>
                <a:cs typeface="Verdana"/>
              </a:rPr>
              <a:t>anni </a:t>
            </a:r>
            <a:r>
              <a:rPr sz="1600" spc="-5" dirty="0">
                <a:latin typeface="Verdana"/>
                <a:cs typeface="Verdana"/>
              </a:rPr>
              <a:t>successivi </a:t>
            </a:r>
            <a:r>
              <a:rPr sz="1600" dirty="0">
                <a:latin typeface="Verdana"/>
                <a:cs typeface="Verdana"/>
              </a:rPr>
              <a:t>al primo </a:t>
            </a:r>
            <a:r>
              <a:rPr sz="1600" spc="-5" dirty="0">
                <a:latin typeface="Verdana"/>
                <a:cs typeface="Verdana"/>
              </a:rPr>
              <a:t>e all’esame </a:t>
            </a:r>
            <a:r>
              <a:rPr sz="1600" dirty="0">
                <a:latin typeface="Verdana"/>
                <a:cs typeface="Verdana"/>
              </a:rPr>
              <a:t>finale </a:t>
            </a:r>
            <a:r>
              <a:rPr sz="1600" spc="-5" dirty="0">
                <a:solidFill>
                  <a:srgbClr val="122A41"/>
                </a:solidFill>
                <a:latin typeface="Verdana"/>
                <a:cs typeface="Verdana"/>
              </a:rPr>
              <a:t>è subordinata anche  </a:t>
            </a:r>
            <a:r>
              <a:rPr sz="1600" spc="-5" dirty="0">
                <a:latin typeface="Verdana"/>
                <a:cs typeface="Verdana"/>
              </a:rPr>
              <a:t>alla </a:t>
            </a:r>
            <a:r>
              <a:rPr sz="1600" b="1" spc="-5" dirty="0">
                <a:latin typeface="Verdana"/>
                <a:cs typeface="Verdana"/>
              </a:rPr>
              <a:t>verifica dell’avvenuto pagamento delle </a:t>
            </a:r>
            <a:r>
              <a:rPr sz="1600" b="1" dirty="0">
                <a:latin typeface="Verdana"/>
                <a:cs typeface="Verdana"/>
              </a:rPr>
              <a:t>tasse </a:t>
            </a:r>
            <a:r>
              <a:rPr sz="1600" b="1" spc="-5" dirty="0">
                <a:latin typeface="Verdana"/>
                <a:cs typeface="Verdana"/>
              </a:rPr>
              <a:t>e dei contributi </a:t>
            </a:r>
            <a:r>
              <a:rPr sz="1600" b="1" spc="535" dirty="0">
                <a:latin typeface="Verdana"/>
                <a:cs typeface="Verdana"/>
              </a:rPr>
              <a:t> </a:t>
            </a:r>
            <a:r>
              <a:rPr sz="1600" b="1" spc="-10" dirty="0">
                <a:latin typeface="Verdana"/>
                <a:cs typeface="Verdana"/>
              </a:rPr>
              <a:t>previsti</a:t>
            </a:r>
            <a:r>
              <a:rPr sz="1600" spc="-10" dirty="0">
                <a:latin typeface="Verdana"/>
                <a:cs typeface="Verdana"/>
              </a:rPr>
              <a:t>.</a:t>
            </a:r>
            <a:endParaRPr sz="1600" dirty="0">
              <a:latin typeface="Verdana"/>
              <a:cs typeface="Verdana"/>
            </a:endParaRPr>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17</a:t>
            </a:fld>
            <a:endParaRPr spc="15" dirty="0"/>
          </a:p>
        </p:txBody>
      </p:sp>
      <p:sp>
        <p:nvSpPr>
          <p:cNvPr id="3" name="object 3"/>
          <p:cNvSpPr txBox="1">
            <a:spLocks noGrp="1"/>
          </p:cNvSpPr>
          <p:nvPr>
            <p:ph type="title"/>
          </p:nvPr>
        </p:nvSpPr>
        <p:spPr>
          <a:xfrm>
            <a:off x="3176142" y="770890"/>
            <a:ext cx="3180715" cy="391160"/>
          </a:xfrm>
          <a:prstGeom prst="rect">
            <a:avLst/>
          </a:prstGeom>
        </p:spPr>
        <p:txBody>
          <a:bodyPr vert="horz" wrap="square" lIns="0" tIns="12700" rIns="0" bIns="0" rtlCol="0">
            <a:spAutoFit/>
          </a:bodyPr>
          <a:lstStyle/>
          <a:p>
            <a:pPr marL="12700">
              <a:lnSpc>
                <a:spcPct val="100000"/>
              </a:lnSpc>
              <a:spcBef>
                <a:spcPts val="100"/>
              </a:spcBef>
            </a:pPr>
            <a:r>
              <a:rPr sz="2400" dirty="0"/>
              <a:t>I </a:t>
            </a:r>
            <a:r>
              <a:rPr sz="2400" spc="-5" dirty="0"/>
              <a:t>passaggi di</a:t>
            </a:r>
            <a:r>
              <a:rPr sz="2400" spc="-75" dirty="0"/>
              <a:t> </a:t>
            </a:r>
            <a:r>
              <a:rPr sz="2400" spc="-5" dirty="0"/>
              <a:t>anno</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4C053CA-2396-4052-B2CA-372D5DD33FAF}"/>
              </a:ext>
            </a:extLst>
          </p:cNvPr>
          <p:cNvSpPr txBox="1"/>
          <p:nvPr/>
        </p:nvSpPr>
        <p:spPr>
          <a:xfrm>
            <a:off x="685800" y="819150"/>
            <a:ext cx="7772400" cy="461665"/>
          </a:xfrm>
          <a:prstGeom prst="rect">
            <a:avLst/>
          </a:prstGeom>
          <a:noFill/>
        </p:spPr>
        <p:txBody>
          <a:bodyPr wrap="square" rtlCol="0">
            <a:spAutoFit/>
          </a:bodyPr>
          <a:lstStyle/>
          <a:p>
            <a:r>
              <a:rPr lang="it-IT" sz="2400" b="1" dirty="0">
                <a:solidFill>
                  <a:srgbClr val="002060"/>
                </a:solidFill>
              </a:rPr>
              <a:t>Procedura prevista per il Dottorato in Scienze Cliniche</a:t>
            </a:r>
          </a:p>
        </p:txBody>
      </p:sp>
      <p:sp>
        <p:nvSpPr>
          <p:cNvPr id="4" name="CasellaDiTesto 3">
            <a:extLst>
              <a:ext uri="{FF2B5EF4-FFF2-40B4-BE49-F238E27FC236}">
                <a16:creationId xmlns:a16="http://schemas.microsoft.com/office/drawing/2014/main" id="{8D62152B-E0A7-454A-94E4-52507D56F63B}"/>
              </a:ext>
            </a:extLst>
          </p:cNvPr>
          <p:cNvSpPr txBox="1"/>
          <p:nvPr/>
        </p:nvSpPr>
        <p:spPr>
          <a:xfrm>
            <a:off x="457200" y="1581150"/>
            <a:ext cx="8382000" cy="3785652"/>
          </a:xfrm>
          <a:prstGeom prst="rect">
            <a:avLst/>
          </a:prstGeom>
          <a:noFill/>
        </p:spPr>
        <p:txBody>
          <a:bodyPr wrap="square" rtlCol="0">
            <a:spAutoFit/>
          </a:bodyPr>
          <a:lstStyle/>
          <a:p>
            <a:r>
              <a:rPr lang="it-IT" sz="1600" b="1" dirty="0">
                <a:latin typeface="Verdana" panose="020B0604030504040204" pitchFamily="34" charset="0"/>
                <a:ea typeface="Verdana" panose="020B0604030504040204" pitchFamily="34" charset="0"/>
              </a:rPr>
              <a:t>Ammissione all’anno successivo</a:t>
            </a:r>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Entro il 15 ottobre di ogni anno i dottorandi iscritti al primo e al secondo anno di corso presentano la relazione di passaggio all’anno successivo, redatta in inglese, riguarda l'attività di ricerca svolta e i risultati conseguiti nell’anno di corso.</a:t>
            </a:r>
          </a:p>
          <a:p>
            <a:r>
              <a:rPr lang="it-IT" sz="1600" dirty="0">
                <a:latin typeface="Verdana" panose="020B0604030504040204" pitchFamily="34" charset="0"/>
                <a:ea typeface="Verdana" panose="020B0604030504040204" pitchFamily="34" charset="0"/>
              </a:rPr>
              <a:t>Oltre alla relazione, è prevista sia per il passaggio al II che al III anno la compilazione di modulo predisposto dalla segreteria, con firma del Supervisore e Co-supervisore, con l’indicazione di:</a:t>
            </a:r>
          </a:p>
          <a:p>
            <a:pPr marL="285750" indent="-285750">
              <a:buFont typeface="Arial" panose="020B0604020202020204" pitchFamily="34" charset="0"/>
              <a:buChar char="•"/>
            </a:pPr>
            <a:r>
              <a:rPr lang="it-IT" sz="1600" dirty="0">
                <a:latin typeface="Verdana" panose="020B0604030504040204" pitchFamily="34" charset="0"/>
                <a:ea typeface="Verdana" panose="020B0604030504040204" pitchFamily="34" charset="0"/>
              </a:rPr>
              <a:t>Periodi trascorsi presso altre istituzioni italiane;</a:t>
            </a:r>
          </a:p>
          <a:p>
            <a:pPr marL="285750" indent="-285750">
              <a:buFont typeface="Arial" panose="020B0604020202020204" pitchFamily="34" charset="0"/>
              <a:buChar char="•"/>
            </a:pPr>
            <a:r>
              <a:rPr lang="it-IT" sz="1600" dirty="0">
                <a:latin typeface="Verdana" panose="020B0604030504040204" pitchFamily="34" charset="0"/>
                <a:ea typeface="Verdana" panose="020B0604030504040204" pitchFamily="34" charset="0"/>
              </a:rPr>
              <a:t>Periodi trascorsi presso altre istituzioni estere;</a:t>
            </a:r>
          </a:p>
          <a:p>
            <a:pPr marL="285750" indent="-285750">
              <a:buFont typeface="Arial" panose="020B0604020202020204" pitchFamily="34" charset="0"/>
              <a:buChar char="•"/>
            </a:pPr>
            <a:r>
              <a:rPr lang="it-IT" sz="1600" dirty="0">
                <a:latin typeface="Verdana" panose="020B0604030504040204" pitchFamily="34" charset="0"/>
                <a:ea typeface="Verdana" panose="020B0604030504040204" pitchFamily="34" charset="0"/>
              </a:rPr>
              <a:t>Partecipazione a progetti di cooperazione internazionale;</a:t>
            </a:r>
          </a:p>
          <a:p>
            <a:pPr marL="285750" indent="-285750">
              <a:buFont typeface="Arial" panose="020B0604020202020204" pitchFamily="34" charset="0"/>
              <a:buChar char="•"/>
            </a:pPr>
            <a:r>
              <a:rPr lang="it-IT" sz="1600" dirty="0">
                <a:latin typeface="Verdana" panose="020B0604030504040204" pitchFamily="34" charset="0"/>
                <a:ea typeface="Verdana" panose="020B0604030504040204" pitchFamily="34" charset="0"/>
              </a:rPr>
              <a:t>Partecipazione ad attività di terza missione;</a:t>
            </a:r>
          </a:p>
          <a:p>
            <a:pPr marL="285750" indent="-285750">
              <a:buFontTx/>
              <a:buChar char="-"/>
            </a:pPr>
            <a:endParaRPr lang="it-IT" sz="1600" dirty="0">
              <a:latin typeface="Verdana" panose="020B0604030504040204" pitchFamily="34" charset="0"/>
              <a:ea typeface="Verdana" panose="020B0604030504040204" pitchFamily="34" charset="0"/>
            </a:endParaRPr>
          </a:p>
          <a:p>
            <a:pPr marL="285750" indent="-285750">
              <a:buFontTx/>
              <a:buChar char="-"/>
            </a:pPr>
            <a:endParaRPr lang="it-IT" sz="1600" dirty="0">
              <a:latin typeface="Verdana" panose="020B0604030504040204" pitchFamily="34" charset="0"/>
              <a:ea typeface="Verdana" panose="020B0604030504040204" pitchFamily="34" charset="0"/>
            </a:endParaRPr>
          </a:p>
          <a:p>
            <a:r>
              <a:rPr lang="it-IT" sz="1600" dirty="0">
                <a:latin typeface="Verdana" panose="020B0604030504040204" pitchFamily="34" charset="0"/>
                <a:ea typeface="Verdana" panose="020B0604030504040204" pitchFamily="34" charset="0"/>
              </a:rPr>
              <a:t> </a:t>
            </a:r>
          </a:p>
        </p:txBody>
      </p:sp>
      <p:sp>
        <p:nvSpPr>
          <p:cNvPr id="5" name="Segnaposto piè di pagina 4">
            <a:extLst>
              <a:ext uri="{FF2B5EF4-FFF2-40B4-BE49-F238E27FC236}">
                <a16:creationId xmlns:a16="http://schemas.microsoft.com/office/drawing/2014/main" id="{FB322F64-91BC-41EF-877A-4B52EF95DEE3}"/>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6" name="Segnaposto numero diapositiva 5">
            <a:extLst>
              <a:ext uri="{FF2B5EF4-FFF2-40B4-BE49-F238E27FC236}">
                <a16:creationId xmlns:a16="http://schemas.microsoft.com/office/drawing/2014/main" id="{AB7F5AE7-BB96-47D2-910E-43C0EBC9E05E}"/>
              </a:ext>
            </a:extLst>
          </p:cNvPr>
          <p:cNvSpPr>
            <a:spLocks noGrp="1"/>
          </p:cNvSpPr>
          <p:nvPr>
            <p:ph type="sldNum" sz="quarter" idx="7"/>
          </p:nvPr>
        </p:nvSpPr>
        <p:spPr>
          <a:xfrm>
            <a:off x="8576436" y="4972487"/>
            <a:ext cx="338964" cy="153670"/>
          </a:xfrm>
        </p:spPr>
        <p:txBody>
          <a:bodyPr/>
          <a:lstStyle/>
          <a:p>
            <a:pPr marL="93980">
              <a:lnSpc>
                <a:spcPct val="100000"/>
              </a:lnSpc>
              <a:spcBef>
                <a:spcPts val="125"/>
              </a:spcBef>
            </a:pPr>
            <a:fld id="{81D60167-4931-47E6-BA6A-407CBD079E47}" type="slidenum">
              <a:rPr lang="it-IT" spc="15" smtClean="0"/>
              <a:t>18</a:t>
            </a:fld>
            <a:endParaRPr lang="it-IT" spc="15" dirty="0"/>
          </a:p>
        </p:txBody>
      </p:sp>
    </p:spTree>
    <p:extLst>
      <p:ext uri="{BB962C8B-B14F-4D97-AF65-F5344CB8AC3E}">
        <p14:creationId xmlns:p14="http://schemas.microsoft.com/office/powerpoint/2010/main" val="42446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ADA1C02-533E-40BF-80D8-EB45EE676F81}"/>
              </a:ext>
            </a:extLst>
          </p:cNvPr>
          <p:cNvSpPr txBox="1"/>
          <p:nvPr/>
        </p:nvSpPr>
        <p:spPr>
          <a:xfrm>
            <a:off x="762000" y="1123950"/>
            <a:ext cx="7924800" cy="3139321"/>
          </a:xfrm>
          <a:prstGeom prst="rect">
            <a:avLst/>
          </a:prstGeom>
          <a:noFill/>
        </p:spPr>
        <p:txBody>
          <a:bodyPr wrap="square" rtlCol="0">
            <a:spAutoFit/>
          </a:bodyPr>
          <a:lstStyle/>
          <a:p>
            <a:pPr marL="285750" indent="-285750">
              <a:buFont typeface="Arial" panose="020B0604020202020204" pitchFamily="34" charset="0"/>
              <a:buChar char="•"/>
            </a:pPr>
            <a:r>
              <a:rPr lang="it-IT" dirty="0"/>
              <a:t>Partecipazione a congressi all’estero;</a:t>
            </a:r>
          </a:p>
          <a:p>
            <a:pPr marL="285750" indent="-285750">
              <a:buFont typeface="Arial" panose="020B0604020202020204" pitchFamily="34" charset="0"/>
              <a:buChar char="•"/>
            </a:pPr>
            <a:r>
              <a:rPr lang="it-IT" dirty="0"/>
              <a:t>Partecipazione a congressi in Italia;</a:t>
            </a:r>
          </a:p>
          <a:p>
            <a:pPr marL="285750" indent="-285750">
              <a:buFont typeface="Arial" panose="020B0604020202020204" pitchFamily="34" charset="0"/>
              <a:buChar char="•"/>
            </a:pPr>
            <a:r>
              <a:rPr lang="it-IT" dirty="0"/>
              <a:t>Partecipazione ad attività clinico-assistenziale  Partecipazione a seminari o altre iniziative scientifiche;</a:t>
            </a:r>
          </a:p>
          <a:p>
            <a:pPr marL="285750" indent="-285750">
              <a:buFont typeface="Arial" panose="020B0604020202020204" pitchFamily="34" charset="0"/>
              <a:buChar char="•"/>
            </a:pPr>
            <a:r>
              <a:rPr lang="it-IT" dirty="0"/>
              <a:t>Pubblicazioni;</a:t>
            </a:r>
          </a:p>
          <a:p>
            <a:pPr marL="285750" indent="-285750">
              <a:buFont typeface="Arial" panose="020B0604020202020204" pitchFamily="34" charset="0"/>
              <a:buChar char="•"/>
            </a:pPr>
            <a:r>
              <a:rPr lang="it-IT" dirty="0"/>
              <a:t>Attività di didattica integrativa, cultore della materia, partecipazione alle commissioni di esami di profitto e di laurea;</a:t>
            </a:r>
          </a:p>
          <a:p>
            <a:pPr marL="285750" indent="-285750">
              <a:buFont typeface="Arial" panose="020B0604020202020204" pitchFamily="34" charset="0"/>
              <a:buChar char="•"/>
            </a:pPr>
            <a:r>
              <a:rPr lang="it-IT" dirty="0"/>
              <a:t>Partecipazione ad attività clinico-assistenziale.</a:t>
            </a:r>
          </a:p>
          <a:p>
            <a:r>
              <a:rPr lang="it-IT" dirty="0"/>
              <a:t> </a:t>
            </a:r>
          </a:p>
          <a:p>
            <a:endParaRPr lang="it-IT" dirty="0"/>
          </a:p>
          <a:p>
            <a:endParaRPr lang="it-IT" dirty="0"/>
          </a:p>
        </p:txBody>
      </p:sp>
      <p:sp>
        <p:nvSpPr>
          <p:cNvPr id="3" name="Segnaposto piè di pagina 2">
            <a:extLst>
              <a:ext uri="{FF2B5EF4-FFF2-40B4-BE49-F238E27FC236}">
                <a16:creationId xmlns:a16="http://schemas.microsoft.com/office/drawing/2014/main" id="{D4F84E1D-18D8-4BB3-A97E-066643F99F28}"/>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4" name="Segnaposto numero diapositiva 3">
            <a:extLst>
              <a:ext uri="{FF2B5EF4-FFF2-40B4-BE49-F238E27FC236}">
                <a16:creationId xmlns:a16="http://schemas.microsoft.com/office/drawing/2014/main" id="{E8155D66-F289-454F-99FB-19A6339CBCFB}"/>
              </a:ext>
            </a:extLst>
          </p:cNvPr>
          <p:cNvSpPr>
            <a:spLocks noGrp="1"/>
          </p:cNvSpPr>
          <p:nvPr>
            <p:ph type="sldNum" sz="quarter" idx="7"/>
          </p:nvPr>
        </p:nvSpPr>
        <p:spPr>
          <a:xfrm>
            <a:off x="8576436" y="4972487"/>
            <a:ext cx="567564" cy="135548"/>
          </a:xfrm>
        </p:spPr>
        <p:txBody>
          <a:bodyPr/>
          <a:lstStyle/>
          <a:p>
            <a:pPr marL="93980">
              <a:lnSpc>
                <a:spcPct val="100000"/>
              </a:lnSpc>
              <a:spcBef>
                <a:spcPts val="125"/>
              </a:spcBef>
            </a:pPr>
            <a:fld id="{81D60167-4931-47E6-BA6A-407CBD079E47}" type="slidenum">
              <a:rPr lang="it-IT" spc="15" smtClean="0"/>
              <a:t>19</a:t>
            </a:fld>
            <a:endParaRPr lang="it-IT" spc="15" dirty="0"/>
          </a:p>
        </p:txBody>
      </p:sp>
    </p:spTree>
    <p:extLst>
      <p:ext uri="{BB962C8B-B14F-4D97-AF65-F5344CB8AC3E}">
        <p14:creationId xmlns:p14="http://schemas.microsoft.com/office/powerpoint/2010/main" val="45457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1317" y="871854"/>
            <a:ext cx="3749675" cy="391160"/>
          </a:xfrm>
          <a:prstGeom prst="rect">
            <a:avLst/>
          </a:prstGeom>
        </p:spPr>
        <p:txBody>
          <a:bodyPr vert="horz" wrap="square" lIns="0" tIns="12700" rIns="0" bIns="0" rtlCol="0">
            <a:spAutoFit/>
          </a:bodyPr>
          <a:lstStyle/>
          <a:p>
            <a:pPr marL="12700">
              <a:lnSpc>
                <a:spcPct val="100000"/>
              </a:lnSpc>
              <a:spcBef>
                <a:spcPts val="100"/>
              </a:spcBef>
            </a:pPr>
            <a:r>
              <a:rPr sz="2400" spc="-5" dirty="0"/>
              <a:t>Status del</a:t>
            </a:r>
            <a:r>
              <a:rPr sz="2400" spc="-50" dirty="0"/>
              <a:t> </a:t>
            </a:r>
            <a:r>
              <a:rPr sz="2400" spc="-10" dirty="0"/>
              <a:t>dottorando</a:t>
            </a:r>
            <a:endParaRPr sz="2400"/>
          </a:p>
        </p:txBody>
      </p:sp>
      <p:sp>
        <p:nvSpPr>
          <p:cNvPr id="4" name="object 4"/>
          <p:cNvSpPr txBox="1"/>
          <p:nvPr/>
        </p:nvSpPr>
        <p:spPr>
          <a:xfrm>
            <a:off x="325323" y="4975396"/>
            <a:ext cx="3192780" cy="153670"/>
          </a:xfrm>
          <a:prstGeom prst="rect">
            <a:avLst/>
          </a:prstGeom>
        </p:spPr>
        <p:txBody>
          <a:bodyPr vert="horz" wrap="square" lIns="0" tIns="16510" rIns="0" bIns="0" rtlCol="0">
            <a:spAutoFit/>
          </a:bodyPr>
          <a:lstStyle/>
          <a:p>
            <a:pPr marL="12700">
              <a:lnSpc>
                <a:spcPct val="100000"/>
              </a:lnSpc>
              <a:spcBef>
                <a:spcPts val="130"/>
              </a:spcBef>
            </a:pPr>
            <a:r>
              <a:rPr sz="800" b="1" spc="10" dirty="0">
                <a:latin typeface="Verdana"/>
                <a:cs typeface="Verdana"/>
              </a:rPr>
              <a:t>Il supporto amministrativo nel percorso del</a:t>
            </a:r>
            <a:r>
              <a:rPr sz="800" b="1" spc="90" dirty="0">
                <a:latin typeface="Verdana"/>
                <a:cs typeface="Verdana"/>
              </a:rPr>
              <a:t> </a:t>
            </a:r>
            <a:r>
              <a:rPr sz="800" b="1" spc="10" dirty="0">
                <a:latin typeface="Verdana"/>
                <a:cs typeface="Verdana"/>
              </a:rPr>
              <a:t>dottorato</a:t>
            </a:r>
            <a:endParaRPr sz="800">
              <a:latin typeface="Verdana"/>
              <a:cs typeface="Verdana"/>
            </a:endParaRP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93980">
              <a:lnSpc>
                <a:spcPct val="100000"/>
              </a:lnSpc>
              <a:spcBef>
                <a:spcPts val="125"/>
              </a:spcBef>
            </a:pPr>
            <a:fld id="{81D60167-4931-47E6-BA6A-407CBD079E47}" type="slidenum">
              <a:rPr spc="15" dirty="0"/>
              <a:t>2</a:t>
            </a:fld>
            <a:endParaRPr spc="15" dirty="0"/>
          </a:p>
        </p:txBody>
      </p:sp>
      <p:sp>
        <p:nvSpPr>
          <p:cNvPr id="3" name="object 3"/>
          <p:cNvSpPr txBox="1"/>
          <p:nvPr/>
        </p:nvSpPr>
        <p:spPr>
          <a:xfrm>
            <a:off x="732231" y="1503070"/>
            <a:ext cx="7682230" cy="2234565"/>
          </a:xfrm>
          <a:prstGeom prst="rect">
            <a:avLst/>
          </a:prstGeom>
        </p:spPr>
        <p:txBody>
          <a:bodyPr vert="horz" wrap="square" lIns="0" tIns="12700" rIns="0" bIns="0" rtlCol="0">
            <a:spAutoFit/>
          </a:bodyPr>
          <a:lstStyle/>
          <a:p>
            <a:pPr marL="12700" marR="6985" algn="just">
              <a:lnSpc>
                <a:spcPct val="114399"/>
              </a:lnSpc>
              <a:spcBef>
                <a:spcPts val="100"/>
              </a:spcBef>
            </a:pPr>
            <a:r>
              <a:rPr sz="1600" dirty="0">
                <a:latin typeface="Verdana"/>
                <a:cs typeface="Verdana"/>
              </a:rPr>
              <a:t>Il </a:t>
            </a:r>
            <a:r>
              <a:rPr sz="1600" spc="-5" dirty="0">
                <a:latin typeface="Verdana"/>
                <a:cs typeface="Verdana"/>
              </a:rPr>
              <a:t>dottorando possiede </a:t>
            </a:r>
            <a:r>
              <a:rPr sz="1600" spc="-10" dirty="0">
                <a:latin typeface="Verdana"/>
                <a:cs typeface="Verdana"/>
              </a:rPr>
              <a:t>lo </a:t>
            </a:r>
            <a:r>
              <a:rPr sz="1600" b="1" dirty="0">
                <a:solidFill>
                  <a:srgbClr val="A93837"/>
                </a:solidFill>
                <a:latin typeface="Verdana"/>
                <a:cs typeface="Verdana"/>
              </a:rPr>
              <a:t>status di </a:t>
            </a:r>
            <a:r>
              <a:rPr sz="1600" b="1" spc="-5" dirty="0">
                <a:solidFill>
                  <a:srgbClr val="A93837"/>
                </a:solidFill>
                <a:latin typeface="Verdana"/>
                <a:cs typeface="Verdana"/>
              </a:rPr>
              <a:t>studente </a:t>
            </a:r>
            <a:r>
              <a:rPr sz="1600" spc="-5" dirty="0">
                <a:latin typeface="Verdana"/>
                <a:cs typeface="Verdana"/>
              </a:rPr>
              <a:t>e </a:t>
            </a:r>
            <a:r>
              <a:rPr sz="1600" spc="-10" dirty="0">
                <a:latin typeface="Verdana"/>
                <a:cs typeface="Verdana"/>
              </a:rPr>
              <a:t>lo </a:t>
            </a:r>
            <a:r>
              <a:rPr sz="1600" spc="-5" dirty="0">
                <a:latin typeface="Verdana"/>
                <a:cs typeface="Verdana"/>
              </a:rPr>
              <a:t>mantiene </a:t>
            </a:r>
            <a:r>
              <a:rPr sz="1600" dirty="0">
                <a:latin typeface="Verdana"/>
                <a:cs typeface="Verdana"/>
              </a:rPr>
              <a:t>fino </a:t>
            </a:r>
            <a:r>
              <a:rPr sz="1600" spc="-5" dirty="0">
                <a:latin typeface="Verdana"/>
                <a:cs typeface="Verdana"/>
              </a:rPr>
              <a:t>al  conseguimento </a:t>
            </a:r>
            <a:r>
              <a:rPr sz="1600" spc="-10" dirty="0">
                <a:latin typeface="Verdana"/>
                <a:cs typeface="Verdana"/>
              </a:rPr>
              <a:t>del </a:t>
            </a:r>
            <a:r>
              <a:rPr sz="1600" spc="-5" dirty="0">
                <a:latin typeface="Verdana"/>
                <a:cs typeface="Verdana"/>
              </a:rPr>
              <a:t>titolo (art. </a:t>
            </a:r>
            <a:r>
              <a:rPr sz="1600" dirty="0">
                <a:latin typeface="Verdana"/>
                <a:cs typeface="Verdana"/>
              </a:rPr>
              <a:t>19, comma </a:t>
            </a:r>
            <a:r>
              <a:rPr sz="1600" spc="-5" dirty="0">
                <a:latin typeface="Verdana"/>
                <a:cs typeface="Verdana"/>
              </a:rPr>
              <a:t>1 </a:t>
            </a:r>
            <a:r>
              <a:rPr sz="1600" spc="-10" dirty="0">
                <a:latin typeface="Verdana"/>
                <a:cs typeface="Verdana"/>
              </a:rPr>
              <a:t>del «Regolamento </a:t>
            </a:r>
            <a:r>
              <a:rPr sz="1600" dirty="0">
                <a:latin typeface="Verdana"/>
                <a:cs typeface="Verdana"/>
              </a:rPr>
              <a:t>di </a:t>
            </a:r>
            <a:r>
              <a:rPr sz="1600" spc="-5" dirty="0">
                <a:latin typeface="Verdana"/>
                <a:cs typeface="Verdana"/>
              </a:rPr>
              <a:t>Ateneo  </a:t>
            </a:r>
            <a:r>
              <a:rPr sz="1600" spc="-10" dirty="0">
                <a:latin typeface="Verdana"/>
                <a:cs typeface="Verdana"/>
              </a:rPr>
              <a:t>in materia </a:t>
            </a:r>
            <a:r>
              <a:rPr sz="1600" spc="-5" dirty="0">
                <a:latin typeface="Verdana"/>
                <a:cs typeface="Verdana"/>
              </a:rPr>
              <a:t>di </a:t>
            </a:r>
            <a:r>
              <a:rPr sz="1600" spc="-10" dirty="0">
                <a:latin typeface="Verdana"/>
                <a:cs typeface="Verdana"/>
              </a:rPr>
              <a:t>dottorato </a:t>
            </a:r>
            <a:r>
              <a:rPr sz="1600" spc="-5" dirty="0">
                <a:latin typeface="Verdana"/>
                <a:cs typeface="Verdana"/>
              </a:rPr>
              <a:t>di</a:t>
            </a:r>
            <a:r>
              <a:rPr sz="1600" spc="85" dirty="0">
                <a:latin typeface="Verdana"/>
                <a:cs typeface="Verdana"/>
              </a:rPr>
              <a:t> </a:t>
            </a:r>
            <a:r>
              <a:rPr sz="1600" spc="-5" dirty="0">
                <a:latin typeface="Verdana"/>
                <a:cs typeface="Verdana"/>
              </a:rPr>
              <a:t>ricerca»).</a:t>
            </a:r>
            <a:endParaRPr sz="1600">
              <a:latin typeface="Verdana"/>
              <a:cs typeface="Verdana"/>
            </a:endParaRPr>
          </a:p>
          <a:p>
            <a:pPr marL="12700" marR="5080" algn="just">
              <a:lnSpc>
                <a:spcPct val="114399"/>
              </a:lnSpc>
              <a:spcBef>
                <a:spcPts val="1010"/>
              </a:spcBef>
            </a:pPr>
            <a:r>
              <a:rPr sz="1600" spc="-15" dirty="0">
                <a:latin typeface="Verdana"/>
                <a:cs typeface="Verdana"/>
              </a:rPr>
              <a:t>L’erogazione </a:t>
            </a:r>
            <a:r>
              <a:rPr sz="1600" spc="-5" dirty="0">
                <a:latin typeface="Verdana"/>
                <a:cs typeface="Verdana"/>
              </a:rPr>
              <a:t>della borsa di studio </a:t>
            </a:r>
            <a:r>
              <a:rPr sz="1600" b="1" spc="-10" dirty="0">
                <a:solidFill>
                  <a:srgbClr val="A93837"/>
                </a:solidFill>
                <a:latin typeface="Verdana"/>
                <a:cs typeface="Verdana"/>
              </a:rPr>
              <a:t>non </a:t>
            </a:r>
            <a:r>
              <a:rPr sz="1600" b="1" spc="-5" dirty="0">
                <a:solidFill>
                  <a:srgbClr val="A93837"/>
                </a:solidFill>
                <a:latin typeface="Verdana"/>
                <a:cs typeface="Verdana"/>
              </a:rPr>
              <a:t>comporta l’instaurazione di un  </a:t>
            </a:r>
            <a:r>
              <a:rPr sz="1600" b="1" spc="-10" dirty="0">
                <a:solidFill>
                  <a:srgbClr val="A93837"/>
                </a:solidFill>
                <a:latin typeface="Verdana"/>
                <a:cs typeface="Verdana"/>
              </a:rPr>
              <a:t>rapporto </a:t>
            </a:r>
            <a:r>
              <a:rPr sz="1600" b="1" spc="-5" dirty="0">
                <a:solidFill>
                  <a:srgbClr val="A93837"/>
                </a:solidFill>
                <a:latin typeface="Verdana"/>
                <a:cs typeface="Verdana"/>
              </a:rPr>
              <a:t>di</a:t>
            </a:r>
            <a:r>
              <a:rPr sz="1600" b="1" spc="65" dirty="0">
                <a:solidFill>
                  <a:srgbClr val="A93837"/>
                </a:solidFill>
                <a:latin typeface="Verdana"/>
                <a:cs typeface="Verdana"/>
              </a:rPr>
              <a:t> </a:t>
            </a:r>
            <a:r>
              <a:rPr sz="1600" b="1" spc="-10" dirty="0">
                <a:solidFill>
                  <a:srgbClr val="A93837"/>
                </a:solidFill>
                <a:latin typeface="Verdana"/>
                <a:cs typeface="Verdana"/>
              </a:rPr>
              <a:t>lavoro</a:t>
            </a:r>
            <a:r>
              <a:rPr sz="1600" spc="-10" dirty="0">
                <a:latin typeface="Verdana"/>
                <a:cs typeface="Verdana"/>
              </a:rPr>
              <a:t>.</a:t>
            </a:r>
            <a:endParaRPr sz="1600">
              <a:latin typeface="Verdana"/>
              <a:cs typeface="Verdana"/>
            </a:endParaRPr>
          </a:p>
          <a:p>
            <a:pPr marL="12700" algn="just">
              <a:lnSpc>
                <a:spcPct val="100000"/>
              </a:lnSpc>
              <a:spcBef>
                <a:spcPts val="1280"/>
              </a:spcBef>
            </a:pPr>
            <a:r>
              <a:rPr sz="1600" spc="-5" dirty="0">
                <a:latin typeface="Verdana"/>
                <a:cs typeface="Verdana"/>
              </a:rPr>
              <a:t>Al termine </a:t>
            </a:r>
            <a:r>
              <a:rPr sz="1600" dirty="0">
                <a:latin typeface="Verdana"/>
                <a:cs typeface="Verdana"/>
              </a:rPr>
              <a:t>dei </a:t>
            </a:r>
            <a:r>
              <a:rPr sz="1600" spc="-5" dirty="0">
                <a:latin typeface="Verdana"/>
                <a:cs typeface="Verdana"/>
              </a:rPr>
              <a:t>tre </a:t>
            </a:r>
            <a:r>
              <a:rPr sz="1600" dirty="0">
                <a:latin typeface="Verdana"/>
                <a:cs typeface="Verdana"/>
              </a:rPr>
              <a:t>anni </a:t>
            </a:r>
            <a:r>
              <a:rPr sz="1600" spc="-5" dirty="0">
                <a:latin typeface="Verdana"/>
                <a:cs typeface="Verdana"/>
              </a:rPr>
              <a:t>di </a:t>
            </a:r>
            <a:r>
              <a:rPr sz="1600" dirty="0">
                <a:latin typeface="Verdana"/>
                <a:cs typeface="Verdana"/>
              </a:rPr>
              <a:t>corso </a:t>
            </a:r>
            <a:r>
              <a:rPr sz="1600" spc="-5" dirty="0">
                <a:latin typeface="Verdana"/>
                <a:cs typeface="Verdana"/>
              </a:rPr>
              <a:t>sarà </a:t>
            </a:r>
            <a:r>
              <a:rPr sz="1600" dirty="0">
                <a:latin typeface="Verdana"/>
                <a:cs typeface="Verdana"/>
              </a:rPr>
              <a:t>comunque possibile</a:t>
            </a:r>
            <a:r>
              <a:rPr sz="1600" spc="85" dirty="0">
                <a:latin typeface="Verdana"/>
                <a:cs typeface="Verdana"/>
              </a:rPr>
              <a:t> </a:t>
            </a:r>
            <a:r>
              <a:rPr sz="1600" spc="-5" dirty="0">
                <a:latin typeface="Verdana"/>
                <a:cs typeface="Verdana"/>
              </a:rPr>
              <a:t>presentare</a:t>
            </a:r>
            <a:endParaRPr sz="1600">
              <a:latin typeface="Verdana"/>
              <a:cs typeface="Verdana"/>
            </a:endParaRPr>
          </a:p>
          <a:p>
            <a:pPr marL="12700" algn="just">
              <a:lnSpc>
                <a:spcPct val="100000"/>
              </a:lnSpc>
              <a:spcBef>
                <a:spcPts val="280"/>
              </a:spcBef>
            </a:pPr>
            <a:r>
              <a:rPr sz="1600" spc="-5" dirty="0">
                <a:latin typeface="Verdana"/>
                <a:cs typeface="Verdana"/>
              </a:rPr>
              <a:t>domanda all'INPS </a:t>
            </a:r>
            <a:r>
              <a:rPr sz="1600" spc="-10" dirty="0">
                <a:latin typeface="Verdana"/>
                <a:cs typeface="Verdana"/>
              </a:rPr>
              <a:t>per l'indennità </a:t>
            </a:r>
            <a:r>
              <a:rPr sz="1600" spc="-5" dirty="0">
                <a:latin typeface="Verdana"/>
                <a:cs typeface="Verdana"/>
              </a:rPr>
              <a:t>di</a:t>
            </a:r>
            <a:r>
              <a:rPr sz="1600" spc="135" dirty="0">
                <a:latin typeface="Verdana"/>
                <a:cs typeface="Verdana"/>
              </a:rPr>
              <a:t> </a:t>
            </a:r>
            <a:r>
              <a:rPr sz="1600" spc="-5" dirty="0">
                <a:latin typeface="Verdana"/>
                <a:cs typeface="Verdana"/>
              </a:rPr>
              <a:t>disoccupazione.</a:t>
            </a:r>
            <a:endParaRPr sz="1600">
              <a:latin typeface="Verdana"/>
              <a:cs typeface="Verdana"/>
            </a:endParaRPr>
          </a:p>
        </p:txBody>
      </p:sp>
      <p:sp>
        <p:nvSpPr>
          <p:cNvPr id="6" name="Segnaposto piè di pagina 5">
            <a:extLst>
              <a:ext uri="{FF2B5EF4-FFF2-40B4-BE49-F238E27FC236}">
                <a16:creationId xmlns:a16="http://schemas.microsoft.com/office/drawing/2014/main" id="{658F7BCD-5CA1-485B-AF6D-FC6D572D029B}"/>
              </a:ext>
            </a:extLst>
          </p:cNvPr>
          <p:cNvSpPr>
            <a:spLocks noGrp="1"/>
          </p:cNvSpPr>
          <p:nvPr>
            <p:ph type="ftr" sz="quarter" idx="5"/>
          </p:nvPr>
        </p:nvSpPr>
        <p:spPr>
          <a:xfrm>
            <a:off x="325322" y="4986115"/>
            <a:ext cx="3332277" cy="121920"/>
          </a:xfrm>
        </p:spPr>
        <p:txBody>
          <a:bodyPr/>
          <a:lstStyle/>
          <a:p>
            <a:pPr marL="12700">
              <a:lnSpc>
                <a:spcPct val="100000"/>
              </a:lnSpc>
              <a:spcBef>
                <a:spcPts val="130"/>
              </a:spcBef>
            </a:pPr>
            <a:r>
              <a:rPr lang="it-IT" spc="10" dirty="0"/>
              <a:t>Il supporto amministrativo nel percorso del</a:t>
            </a:r>
            <a:r>
              <a:rPr lang="it-IT" spc="20" dirty="0"/>
              <a:t> </a:t>
            </a:r>
            <a:r>
              <a:rPr lang="it-IT" spc="10" dirty="0"/>
              <a:t>dottorato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C01BADE-33FB-4F7B-BF73-76ED5EEA120D}"/>
              </a:ext>
            </a:extLst>
          </p:cNvPr>
          <p:cNvSpPr txBox="1"/>
          <p:nvPr/>
        </p:nvSpPr>
        <p:spPr>
          <a:xfrm>
            <a:off x="228600" y="895350"/>
            <a:ext cx="8686800" cy="2308324"/>
          </a:xfrm>
          <a:prstGeom prst="rect">
            <a:avLst/>
          </a:prstGeom>
          <a:noFill/>
        </p:spPr>
        <p:txBody>
          <a:bodyPr wrap="square" rtlCol="0">
            <a:spAutoFit/>
          </a:bodyPr>
          <a:lstStyle/>
          <a:p>
            <a:endParaRPr lang="it-IT" b="1" dirty="0"/>
          </a:p>
          <a:p>
            <a:r>
              <a:rPr lang="it-IT" b="1" dirty="0"/>
              <a:t>Modalità di passaggio di anno</a:t>
            </a:r>
            <a:r>
              <a:rPr lang="it-IT" dirty="0"/>
              <a:t>:</a:t>
            </a:r>
          </a:p>
          <a:p>
            <a:endParaRPr lang="it-IT" dirty="0"/>
          </a:p>
          <a:p>
            <a:pPr marL="285750" indent="-285750">
              <a:buFont typeface="Wingdings" panose="05000000000000000000" pitchFamily="2" charset="2"/>
              <a:buChar char="Ø"/>
            </a:pPr>
            <a:r>
              <a:rPr lang="it-IT" dirty="0"/>
              <a:t>per il passaggio </a:t>
            </a:r>
            <a:r>
              <a:rPr lang="it-IT" b="1" dirty="0"/>
              <a:t>dal I al II anno di corso</a:t>
            </a:r>
            <a:r>
              <a:rPr lang="it-IT" dirty="0"/>
              <a:t>, i progetti sono brevemente illustrati dal tutor durante l’adunanza del Collegio dei Docenti. Il Collegio delibera;</a:t>
            </a:r>
          </a:p>
          <a:p>
            <a:pPr marL="285750" indent="-285750">
              <a:buFont typeface="Wingdings" panose="05000000000000000000" pitchFamily="2" charset="2"/>
              <a:buChar char="Ø"/>
            </a:pPr>
            <a:r>
              <a:rPr lang="it-IT" dirty="0"/>
              <a:t>per il passaggio </a:t>
            </a:r>
            <a:r>
              <a:rPr lang="it-IT" b="1" dirty="0"/>
              <a:t>dal II al III anno di corso</a:t>
            </a:r>
            <a:r>
              <a:rPr lang="it-IT" dirty="0"/>
              <a:t>,</a:t>
            </a:r>
            <a:r>
              <a:rPr lang="it-IT" b="1" dirty="0"/>
              <a:t> </a:t>
            </a:r>
            <a:r>
              <a:rPr lang="it-IT" dirty="0"/>
              <a:t>ogni candidato presenta la propria relazione in inglese (della durata massima di 4-5 minuti) durante l’adunanza del Collegio dei Docenti che include membri nazionali ed internazionali. Il Collegio delibera.</a:t>
            </a:r>
          </a:p>
        </p:txBody>
      </p:sp>
      <p:sp>
        <p:nvSpPr>
          <p:cNvPr id="3" name="Segnaposto piè di pagina 2">
            <a:extLst>
              <a:ext uri="{FF2B5EF4-FFF2-40B4-BE49-F238E27FC236}">
                <a16:creationId xmlns:a16="http://schemas.microsoft.com/office/drawing/2014/main" id="{6DDED4E8-4399-4368-BCD2-ED82D7B78634}"/>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4" name="Segnaposto numero diapositiva 3">
            <a:extLst>
              <a:ext uri="{FF2B5EF4-FFF2-40B4-BE49-F238E27FC236}">
                <a16:creationId xmlns:a16="http://schemas.microsoft.com/office/drawing/2014/main" id="{EC3D70AE-3553-4DE3-BF17-A55FCAF17949}"/>
              </a:ext>
            </a:extLst>
          </p:cNvPr>
          <p:cNvSpPr>
            <a:spLocks noGrp="1"/>
          </p:cNvSpPr>
          <p:nvPr>
            <p:ph type="sldNum" sz="quarter" idx="7"/>
          </p:nvPr>
        </p:nvSpPr>
        <p:spPr>
          <a:xfrm>
            <a:off x="8576436" y="4972487"/>
            <a:ext cx="338964" cy="135548"/>
          </a:xfrm>
        </p:spPr>
        <p:txBody>
          <a:bodyPr/>
          <a:lstStyle/>
          <a:p>
            <a:pPr marL="93980">
              <a:lnSpc>
                <a:spcPct val="100000"/>
              </a:lnSpc>
              <a:spcBef>
                <a:spcPts val="125"/>
              </a:spcBef>
            </a:pPr>
            <a:fld id="{81D60167-4931-47E6-BA6A-407CBD079E47}" type="slidenum">
              <a:rPr lang="it-IT" spc="15" smtClean="0"/>
              <a:t>20</a:t>
            </a:fld>
            <a:endParaRPr lang="it-IT" spc="15" dirty="0"/>
          </a:p>
        </p:txBody>
      </p:sp>
    </p:spTree>
    <p:extLst>
      <p:ext uri="{BB962C8B-B14F-4D97-AF65-F5344CB8AC3E}">
        <p14:creationId xmlns:p14="http://schemas.microsoft.com/office/powerpoint/2010/main" val="91690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7073" y="775792"/>
            <a:ext cx="4150360" cy="391795"/>
          </a:xfrm>
          <a:prstGeom prst="rect">
            <a:avLst/>
          </a:prstGeom>
        </p:spPr>
        <p:txBody>
          <a:bodyPr vert="horz" wrap="square" lIns="0" tIns="12700" rIns="0" bIns="0" rtlCol="0">
            <a:spAutoFit/>
          </a:bodyPr>
          <a:lstStyle/>
          <a:p>
            <a:pPr marL="12700">
              <a:lnSpc>
                <a:spcPct val="100000"/>
              </a:lnSpc>
              <a:spcBef>
                <a:spcPts val="100"/>
              </a:spcBef>
            </a:pPr>
            <a:r>
              <a:rPr sz="2400" spc="-5" dirty="0"/>
              <a:t>L’impegno nel</a:t>
            </a:r>
            <a:r>
              <a:rPr sz="2400" spc="-25" dirty="0"/>
              <a:t> </a:t>
            </a:r>
            <a:r>
              <a:rPr sz="2400" spc="-5" dirty="0"/>
              <a:t>dottorato</a:t>
            </a:r>
            <a:endParaRPr sz="2400"/>
          </a:p>
        </p:txBody>
      </p:sp>
      <p:sp>
        <p:nvSpPr>
          <p:cNvPr id="3" name="object 3"/>
          <p:cNvSpPr/>
          <p:nvPr/>
        </p:nvSpPr>
        <p:spPr>
          <a:xfrm>
            <a:off x="1455419" y="3630167"/>
            <a:ext cx="978535" cy="485140"/>
          </a:xfrm>
          <a:custGeom>
            <a:avLst/>
            <a:gdLst/>
            <a:ahLst/>
            <a:cxnLst/>
            <a:rect l="l" t="t" r="r" b="b"/>
            <a:pathLst>
              <a:path w="978535" h="485139">
                <a:moveTo>
                  <a:pt x="736092" y="0"/>
                </a:moveTo>
                <a:lnTo>
                  <a:pt x="736092" y="121157"/>
                </a:lnTo>
                <a:lnTo>
                  <a:pt x="0" y="121157"/>
                </a:lnTo>
                <a:lnTo>
                  <a:pt x="0" y="363473"/>
                </a:lnTo>
                <a:lnTo>
                  <a:pt x="736092" y="363473"/>
                </a:lnTo>
                <a:lnTo>
                  <a:pt x="736092" y="484631"/>
                </a:lnTo>
                <a:lnTo>
                  <a:pt x="978407" y="242315"/>
                </a:lnTo>
                <a:lnTo>
                  <a:pt x="736092" y="0"/>
                </a:lnTo>
                <a:close/>
              </a:path>
            </a:pathLst>
          </a:custGeom>
          <a:solidFill>
            <a:srgbClr val="921B17"/>
          </a:solidFill>
        </p:spPr>
        <p:txBody>
          <a:bodyPr wrap="square" lIns="0" tIns="0" rIns="0" bIns="0" rtlCol="0"/>
          <a:lstStyle/>
          <a:p>
            <a:endParaRPr/>
          </a:p>
        </p:txBody>
      </p:sp>
      <p:sp>
        <p:nvSpPr>
          <p:cNvPr id="4" name="object 4"/>
          <p:cNvSpPr/>
          <p:nvPr/>
        </p:nvSpPr>
        <p:spPr>
          <a:xfrm>
            <a:off x="1455419" y="3630167"/>
            <a:ext cx="978535" cy="485140"/>
          </a:xfrm>
          <a:custGeom>
            <a:avLst/>
            <a:gdLst/>
            <a:ahLst/>
            <a:cxnLst/>
            <a:rect l="l" t="t" r="r" b="b"/>
            <a:pathLst>
              <a:path w="978535" h="485139">
                <a:moveTo>
                  <a:pt x="0" y="121157"/>
                </a:moveTo>
                <a:lnTo>
                  <a:pt x="736092" y="121157"/>
                </a:lnTo>
                <a:lnTo>
                  <a:pt x="736092" y="0"/>
                </a:lnTo>
                <a:lnTo>
                  <a:pt x="978407" y="242315"/>
                </a:lnTo>
                <a:lnTo>
                  <a:pt x="736092" y="484631"/>
                </a:lnTo>
                <a:lnTo>
                  <a:pt x="736092" y="363473"/>
                </a:lnTo>
                <a:lnTo>
                  <a:pt x="0" y="363473"/>
                </a:lnTo>
                <a:lnTo>
                  <a:pt x="0" y="121157"/>
                </a:lnTo>
                <a:close/>
              </a:path>
            </a:pathLst>
          </a:custGeom>
          <a:ln w="12700">
            <a:solidFill>
              <a:srgbClr val="00355B"/>
            </a:solidFill>
          </a:ln>
        </p:spPr>
        <p:txBody>
          <a:bodyPr wrap="square" lIns="0" tIns="0" rIns="0" bIns="0" rtlCol="0"/>
          <a:lstStyle/>
          <a:p>
            <a:endParaRPr/>
          </a:p>
        </p:txBody>
      </p:sp>
      <p:sp>
        <p:nvSpPr>
          <p:cNvPr id="5" name="object 5"/>
          <p:cNvSpPr txBox="1"/>
          <p:nvPr/>
        </p:nvSpPr>
        <p:spPr>
          <a:xfrm>
            <a:off x="553923" y="1365993"/>
            <a:ext cx="8173084" cy="2992120"/>
          </a:xfrm>
          <a:prstGeom prst="rect">
            <a:avLst/>
          </a:prstGeom>
        </p:spPr>
        <p:txBody>
          <a:bodyPr vert="horz" wrap="square" lIns="0" tIns="13335" rIns="0" bIns="0" rtlCol="0">
            <a:spAutoFit/>
          </a:bodyPr>
          <a:lstStyle/>
          <a:p>
            <a:pPr marL="12700" marR="5080">
              <a:lnSpc>
                <a:spcPct val="114399"/>
              </a:lnSpc>
              <a:spcBef>
                <a:spcPts val="105"/>
              </a:spcBef>
            </a:pPr>
            <a:r>
              <a:rPr sz="1600" dirty="0">
                <a:latin typeface="Verdana"/>
                <a:cs typeface="Verdana"/>
              </a:rPr>
              <a:t>Il </a:t>
            </a:r>
            <a:r>
              <a:rPr sz="1600" spc="-10" dirty="0">
                <a:latin typeface="Verdana"/>
                <a:cs typeface="Verdana"/>
              </a:rPr>
              <a:t>Dottorato </a:t>
            </a:r>
            <a:r>
              <a:rPr sz="1600" spc="-5" dirty="0">
                <a:latin typeface="Verdana"/>
                <a:cs typeface="Verdana"/>
              </a:rPr>
              <a:t>richiede un </a:t>
            </a:r>
            <a:r>
              <a:rPr sz="1600" b="1" spc="-10" dirty="0">
                <a:solidFill>
                  <a:srgbClr val="A0312F"/>
                </a:solidFill>
                <a:latin typeface="Verdana"/>
                <a:cs typeface="Verdana"/>
              </a:rPr>
              <a:t>impegno esclusivo </a:t>
            </a:r>
            <a:r>
              <a:rPr sz="1600" b="1" spc="-5" dirty="0">
                <a:solidFill>
                  <a:srgbClr val="A0312F"/>
                </a:solidFill>
                <a:latin typeface="Verdana"/>
                <a:cs typeface="Verdana"/>
              </a:rPr>
              <a:t>e a tempo pieno</a:t>
            </a:r>
            <a:r>
              <a:rPr sz="1600" spc="-5" dirty="0">
                <a:latin typeface="Verdana"/>
                <a:cs typeface="Verdana"/>
              </a:rPr>
              <a:t>, con </a:t>
            </a:r>
            <a:r>
              <a:rPr sz="1600" spc="-10" dirty="0">
                <a:latin typeface="Verdana"/>
                <a:cs typeface="Verdana"/>
              </a:rPr>
              <a:t>l'obbligo di  </a:t>
            </a:r>
            <a:r>
              <a:rPr sz="1600" spc="-5" dirty="0">
                <a:latin typeface="Verdana"/>
                <a:cs typeface="Verdana"/>
              </a:rPr>
              <a:t>dedicarsi </a:t>
            </a:r>
            <a:r>
              <a:rPr sz="1600" spc="-10" dirty="0">
                <a:latin typeface="Verdana"/>
                <a:cs typeface="Verdana"/>
              </a:rPr>
              <a:t>assiduamente </a:t>
            </a:r>
            <a:r>
              <a:rPr sz="1600" spc="-5" dirty="0">
                <a:latin typeface="Verdana"/>
                <a:cs typeface="Verdana"/>
              </a:rPr>
              <a:t>alle </a:t>
            </a:r>
            <a:r>
              <a:rPr sz="1600" spc="-10" dirty="0">
                <a:latin typeface="Verdana"/>
                <a:cs typeface="Verdana"/>
              </a:rPr>
              <a:t>attività </a:t>
            </a:r>
            <a:r>
              <a:rPr sz="1600" spc="-5" dirty="0">
                <a:latin typeface="Verdana"/>
                <a:cs typeface="Verdana"/>
              </a:rPr>
              <a:t>di ricerca, studio e </a:t>
            </a:r>
            <a:r>
              <a:rPr sz="1600" spc="-10" dirty="0">
                <a:latin typeface="Verdana"/>
                <a:cs typeface="Verdana"/>
              </a:rPr>
              <a:t>didattica </a:t>
            </a:r>
            <a:r>
              <a:rPr sz="1600" spc="-5" dirty="0">
                <a:latin typeface="Verdana"/>
                <a:cs typeface="Verdana"/>
              </a:rPr>
              <a:t>stabilite </a:t>
            </a:r>
            <a:r>
              <a:rPr sz="1600" spc="-10" dirty="0">
                <a:latin typeface="Verdana"/>
                <a:cs typeface="Verdana"/>
              </a:rPr>
              <a:t>dal  Collegio dei</a:t>
            </a:r>
            <a:r>
              <a:rPr sz="1600" spc="35" dirty="0">
                <a:latin typeface="Verdana"/>
                <a:cs typeface="Verdana"/>
              </a:rPr>
              <a:t> </a:t>
            </a:r>
            <a:r>
              <a:rPr sz="1600" spc="-10" dirty="0">
                <a:latin typeface="Verdana"/>
                <a:cs typeface="Verdana"/>
              </a:rPr>
              <a:t>Docenti.</a:t>
            </a:r>
            <a:endParaRPr sz="1600" dirty="0">
              <a:latin typeface="Verdana"/>
              <a:cs typeface="Verdana"/>
            </a:endParaRPr>
          </a:p>
          <a:p>
            <a:pPr marL="12700" marR="84455">
              <a:lnSpc>
                <a:spcPct val="114599"/>
              </a:lnSpc>
              <a:spcBef>
                <a:spcPts val="800"/>
              </a:spcBef>
            </a:pPr>
            <a:r>
              <a:rPr sz="1600" dirty="0">
                <a:latin typeface="Verdana"/>
                <a:cs typeface="Verdana"/>
              </a:rPr>
              <a:t>Il </a:t>
            </a:r>
            <a:r>
              <a:rPr sz="1600" spc="-10" dirty="0">
                <a:latin typeface="Verdana"/>
                <a:cs typeface="Verdana"/>
              </a:rPr>
              <a:t>Collegio dei Docenti può autorizzare </a:t>
            </a:r>
            <a:r>
              <a:rPr sz="1600" b="1" spc="-5" dirty="0">
                <a:solidFill>
                  <a:srgbClr val="A0312F"/>
                </a:solidFill>
                <a:latin typeface="Verdana"/>
                <a:cs typeface="Verdana"/>
              </a:rPr>
              <a:t>attività extra</a:t>
            </a:r>
            <a:r>
              <a:rPr sz="1600" spc="-5" dirty="0">
                <a:latin typeface="Verdana"/>
                <a:cs typeface="Verdana"/>
              </a:rPr>
              <a:t>, anche retribuite, </a:t>
            </a:r>
            <a:r>
              <a:rPr sz="1600" spc="-10" dirty="0">
                <a:latin typeface="Verdana"/>
                <a:cs typeface="Verdana"/>
              </a:rPr>
              <a:t>purché  queste permettano </a:t>
            </a:r>
            <a:r>
              <a:rPr sz="1600" spc="-5" dirty="0">
                <a:latin typeface="Verdana"/>
                <a:cs typeface="Verdana"/>
              </a:rPr>
              <a:t>al </a:t>
            </a:r>
            <a:r>
              <a:rPr sz="1600" spc="-10" dirty="0">
                <a:latin typeface="Verdana"/>
                <a:cs typeface="Verdana"/>
              </a:rPr>
              <a:t>dottorando </a:t>
            </a:r>
            <a:r>
              <a:rPr sz="1600" spc="-5" dirty="0">
                <a:latin typeface="Verdana"/>
                <a:cs typeface="Verdana"/>
              </a:rPr>
              <a:t>di </a:t>
            </a:r>
            <a:r>
              <a:rPr sz="1600" spc="-10" dirty="0">
                <a:latin typeface="Verdana"/>
                <a:cs typeface="Verdana"/>
              </a:rPr>
              <a:t>sviluppare competenze rilevanti </a:t>
            </a:r>
            <a:r>
              <a:rPr sz="1600" spc="-5" dirty="0">
                <a:latin typeface="Verdana"/>
                <a:cs typeface="Verdana"/>
              </a:rPr>
              <a:t>per </a:t>
            </a:r>
            <a:r>
              <a:rPr sz="1600" spc="-10" dirty="0">
                <a:latin typeface="Verdana"/>
                <a:cs typeface="Verdana"/>
              </a:rPr>
              <a:t>il  </a:t>
            </a:r>
            <a:r>
              <a:rPr sz="1600" spc="-5" dirty="0">
                <a:latin typeface="Verdana"/>
                <a:cs typeface="Verdana"/>
              </a:rPr>
              <a:t>proprio ambito </a:t>
            </a:r>
            <a:r>
              <a:rPr sz="1600" spc="-10" dirty="0">
                <a:latin typeface="Verdana"/>
                <a:cs typeface="Verdana"/>
              </a:rPr>
              <a:t>formativo </a:t>
            </a:r>
            <a:r>
              <a:rPr sz="1600" spc="-5" dirty="0">
                <a:latin typeface="Verdana"/>
                <a:cs typeface="Verdana"/>
              </a:rPr>
              <a:t>e non interferiscano con </a:t>
            </a:r>
            <a:r>
              <a:rPr sz="1600" spc="-10" dirty="0">
                <a:latin typeface="Verdana"/>
                <a:cs typeface="Verdana"/>
              </a:rPr>
              <a:t>il </a:t>
            </a:r>
            <a:r>
              <a:rPr sz="1600" spc="-5" dirty="0">
                <a:latin typeface="Verdana"/>
                <a:cs typeface="Verdana"/>
              </a:rPr>
              <a:t>regolare e proficuo  </a:t>
            </a:r>
            <a:r>
              <a:rPr sz="1600" spc="-10" dirty="0">
                <a:latin typeface="Verdana"/>
                <a:cs typeface="Verdana"/>
              </a:rPr>
              <a:t>svolgimento delle</a:t>
            </a:r>
            <a:r>
              <a:rPr sz="1600" spc="80" dirty="0">
                <a:latin typeface="Verdana"/>
                <a:cs typeface="Verdana"/>
              </a:rPr>
              <a:t> </a:t>
            </a:r>
            <a:r>
              <a:rPr sz="1600" spc="-10" dirty="0">
                <a:latin typeface="Verdana"/>
                <a:cs typeface="Verdana"/>
              </a:rPr>
              <a:t>attività.</a:t>
            </a:r>
            <a:endParaRPr sz="1600" dirty="0">
              <a:latin typeface="Verdana"/>
              <a:cs typeface="Verdana"/>
            </a:endParaRPr>
          </a:p>
          <a:p>
            <a:pPr marL="2044700">
              <a:lnSpc>
                <a:spcPct val="100000"/>
              </a:lnSpc>
              <a:spcBef>
                <a:spcPts val="675"/>
              </a:spcBef>
            </a:pPr>
            <a:r>
              <a:rPr sz="1800" b="1" dirty="0">
                <a:solidFill>
                  <a:srgbClr val="A0312F"/>
                </a:solidFill>
                <a:latin typeface="Verdana"/>
                <a:cs typeface="Verdana"/>
              </a:rPr>
              <a:t>In </a:t>
            </a:r>
            <a:r>
              <a:rPr sz="1800" b="1" spc="-5" dirty="0">
                <a:solidFill>
                  <a:srgbClr val="A0312F"/>
                </a:solidFill>
                <a:latin typeface="Verdana"/>
                <a:cs typeface="Verdana"/>
              </a:rPr>
              <a:t>caso di svolgimento di un’attività</a:t>
            </a:r>
            <a:r>
              <a:rPr sz="1800" b="1" spc="30" dirty="0">
                <a:solidFill>
                  <a:srgbClr val="A0312F"/>
                </a:solidFill>
                <a:latin typeface="Verdana"/>
                <a:cs typeface="Verdana"/>
              </a:rPr>
              <a:t> </a:t>
            </a:r>
            <a:r>
              <a:rPr sz="1800" b="1" spc="-5" dirty="0">
                <a:solidFill>
                  <a:srgbClr val="A0312F"/>
                </a:solidFill>
                <a:latin typeface="Verdana"/>
                <a:cs typeface="Verdana"/>
              </a:rPr>
              <a:t>extra</a:t>
            </a:r>
            <a:endParaRPr sz="1800" dirty="0">
              <a:latin typeface="Verdana"/>
              <a:cs typeface="Verdana"/>
            </a:endParaRPr>
          </a:p>
          <a:p>
            <a:pPr marL="2044700">
              <a:lnSpc>
                <a:spcPct val="100000"/>
              </a:lnSpc>
            </a:pPr>
            <a:r>
              <a:rPr sz="1800" b="1" dirty="0">
                <a:solidFill>
                  <a:srgbClr val="A0312F"/>
                </a:solidFill>
                <a:latin typeface="Verdana"/>
                <a:cs typeface="Verdana"/>
              </a:rPr>
              <a:t>occorre </a:t>
            </a:r>
            <a:r>
              <a:rPr sz="1800" b="1" spc="-5" dirty="0">
                <a:solidFill>
                  <a:srgbClr val="A0312F"/>
                </a:solidFill>
                <a:latin typeface="Verdana"/>
                <a:cs typeface="Verdana"/>
              </a:rPr>
              <a:t>SEMPRE richiedere</a:t>
            </a:r>
            <a:r>
              <a:rPr sz="1800" b="1" spc="20" dirty="0">
                <a:solidFill>
                  <a:srgbClr val="A0312F"/>
                </a:solidFill>
                <a:latin typeface="Verdana"/>
                <a:cs typeface="Verdana"/>
              </a:rPr>
              <a:t> </a:t>
            </a:r>
            <a:r>
              <a:rPr sz="1800" b="1" dirty="0">
                <a:solidFill>
                  <a:srgbClr val="A0312F"/>
                </a:solidFill>
                <a:latin typeface="Verdana"/>
                <a:cs typeface="Verdana"/>
              </a:rPr>
              <a:t>PRIMA</a:t>
            </a:r>
            <a:endParaRPr sz="1800" dirty="0">
              <a:latin typeface="Verdana"/>
              <a:cs typeface="Verdana"/>
            </a:endParaRPr>
          </a:p>
          <a:p>
            <a:pPr marL="2044700">
              <a:lnSpc>
                <a:spcPct val="100000"/>
              </a:lnSpc>
            </a:pPr>
            <a:r>
              <a:rPr sz="1800" b="1" dirty="0">
                <a:solidFill>
                  <a:srgbClr val="A0312F"/>
                </a:solidFill>
                <a:latin typeface="Verdana"/>
                <a:cs typeface="Verdana"/>
              </a:rPr>
              <a:t>l’autorizzazione al </a:t>
            </a:r>
            <a:r>
              <a:rPr sz="1800" b="1" spc="-5" dirty="0">
                <a:solidFill>
                  <a:srgbClr val="A0312F"/>
                </a:solidFill>
                <a:latin typeface="Verdana"/>
                <a:cs typeface="Verdana"/>
              </a:rPr>
              <a:t>Collegio </a:t>
            </a:r>
            <a:r>
              <a:rPr sz="1800" b="1" dirty="0">
                <a:solidFill>
                  <a:srgbClr val="A0312F"/>
                </a:solidFill>
                <a:latin typeface="Verdana"/>
                <a:cs typeface="Verdana"/>
              </a:rPr>
              <a:t>dei</a:t>
            </a:r>
            <a:r>
              <a:rPr sz="1800" b="1" spc="-25" dirty="0">
                <a:solidFill>
                  <a:srgbClr val="A0312F"/>
                </a:solidFill>
                <a:latin typeface="Verdana"/>
                <a:cs typeface="Verdana"/>
              </a:rPr>
              <a:t> </a:t>
            </a:r>
            <a:r>
              <a:rPr sz="1800" b="1" spc="-5" dirty="0">
                <a:solidFill>
                  <a:srgbClr val="A0312F"/>
                </a:solidFill>
                <a:latin typeface="Verdana"/>
                <a:cs typeface="Verdana"/>
              </a:rPr>
              <a:t>docenti!</a:t>
            </a:r>
            <a:endParaRPr sz="1800" dirty="0">
              <a:latin typeface="Verdana"/>
              <a:cs typeface="Verdana"/>
            </a:endParaRPr>
          </a:p>
        </p:txBody>
      </p:sp>
      <p:sp>
        <p:nvSpPr>
          <p:cNvPr id="6" name="object 6"/>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7" name="object 7"/>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21</a:t>
            </a:fld>
            <a:endParaRPr spc="1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430936" rIns="0" bIns="0" rtlCol="0">
            <a:spAutoFit/>
          </a:bodyPr>
          <a:lstStyle/>
          <a:p>
            <a:pPr marL="251460" algn="ctr">
              <a:lnSpc>
                <a:spcPct val="100000"/>
              </a:lnSpc>
              <a:spcBef>
                <a:spcPts val="300"/>
              </a:spcBef>
            </a:pPr>
            <a:r>
              <a:rPr sz="2000" dirty="0"/>
              <a:t>Il </a:t>
            </a:r>
            <a:r>
              <a:rPr sz="2000" spc="-5" dirty="0"/>
              <a:t>reddito </a:t>
            </a:r>
            <a:r>
              <a:rPr sz="2000" dirty="0"/>
              <a:t>annuale </a:t>
            </a:r>
            <a:r>
              <a:rPr sz="2000" spc="-5" dirty="0"/>
              <a:t>eventualmente percepito dal</a:t>
            </a:r>
            <a:r>
              <a:rPr sz="2000" spc="-90" dirty="0"/>
              <a:t> </a:t>
            </a:r>
            <a:r>
              <a:rPr sz="2000" spc="-5" dirty="0"/>
              <a:t>dottorando</a:t>
            </a:r>
            <a:endParaRPr sz="2000"/>
          </a:p>
          <a:p>
            <a:pPr marL="251460" algn="ctr">
              <a:lnSpc>
                <a:spcPct val="100000"/>
              </a:lnSpc>
              <a:spcBef>
                <a:spcPts val="204"/>
              </a:spcBef>
            </a:pPr>
            <a:r>
              <a:rPr sz="2000" dirty="0"/>
              <a:t>con </a:t>
            </a:r>
            <a:r>
              <a:rPr sz="2000" spc="-5" dirty="0"/>
              <a:t>borsa per l’esercizio </a:t>
            </a:r>
            <a:r>
              <a:rPr sz="2000" spc="-10" dirty="0"/>
              <a:t>delle </a:t>
            </a:r>
            <a:r>
              <a:rPr sz="2000" spc="-5" dirty="0"/>
              <a:t>attività </a:t>
            </a:r>
            <a:r>
              <a:rPr sz="2000" spc="-10" dirty="0"/>
              <a:t>extra</a:t>
            </a:r>
            <a:r>
              <a:rPr sz="2000" spc="5" dirty="0"/>
              <a:t> </a:t>
            </a:r>
            <a:r>
              <a:rPr sz="2000" spc="-10" dirty="0"/>
              <a:t>dottorato</a:t>
            </a:r>
            <a:endParaRPr sz="2000"/>
          </a:p>
          <a:p>
            <a:pPr marL="251460" algn="ctr">
              <a:lnSpc>
                <a:spcPct val="100000"/>
              </a:lnSpc>
              <a:spcBef>
                <a:spcPts val="195"/>
              </a:spcBef>
            </a:pPr>
            <a:r>
              <a:rPr sz="2000" b="1" dirty="0">
                <a:solidFill>
                  <a:srgbClr val="921B17"/>
                </a:solidFill>
                <a:latin typeface="Verdana"/>
                <a:cs typeface="Verdana"/>
              </a:rPr>
              <a:t>non può in ogni caso</a:t>
            </a:r>
            <a:r>
              <a:rPr sz="2000" b="1" spc="-45" dirty="0">
                <a:solidFill>
                  <a:srgbClr val="921B17"/>
                </a:solidFill>
                <a:latin typeface="Verdana"/>
                <a:cs typeface="Verdana"/>
              </a:rPr>
              <a:t> </a:t>
            </a:r>
            <a:r>
              <a:rPr sz="2000" b="1" spc="-5" dirty="0">
                <a:solidFill>
                  <a:srgbClr val="921B17"/>
                </a:solidFill>
                <a:latin typeface="Verdana"/>
                <a:cs typeface="Verdana"/>
              </a:rPr>
              <a:t>superare</a:t>
            </a:r>
            <a:endParaRPr sz="2000">
              <a:latin typeface="Verdana"/>
              <a:cs typeface="Verdana"/>
            </a:endParaRPr>
          </a:p>
          <a:p>
            <a:pPr marL="251460" algn="ctr">
              <a:lnSpc>
                <a:spcPct val="100000"/>
              </a:lnSpc>
              <a:spcBef>
                <a:spcPts val="204"/>
              </a:spcBef>
            </a:pPr>
            <a:r>
              <a:rPr sz="2000" spc="-5" dirty="0"/>
              <a:t>l’importo </a:t>
            </a:r>
            <a:r>
              <a:rPr sz="2000" dirty="0"/>
              <a:t>annuale </a:t>
            </a:r>
            <a:r>
              <a:rPr sz="2000" spc="-10" dirty="0"/>
              <a:t>della </a:t>
            </a:r>
            <a:r>
              <a:rPr sz="2000" spc="-5" dirty="0"/>
              <a:t>borsa di</a:t>
            </a:r>
            <a:r>
              <a:rPr sz="2000" spc="-10" dirty="0"/>
              <a:t> dottorato.</a:t>
            </a:r>
            <a:endParaRPr sz="2000"/>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22</a:t>
            </a:fld>
            <a:endParaRPr spc="15" dirty="0"/>
          </a:p>
        </p:txBody>
      </p:sp>
      <p:sp>
        <p:nvSpPr>
          <p:cNvPr id="3" name="object 3"/>
          <p:cNvSpPr txBox="1">
            <a:spLocks noGrp="1"/>
          </p:cNvSpPr>
          <p:nvPr>
            <p:ph type="title"/>
          </p:nvPr>
        </p:nvSpPr>
        <p:spPr>
          <a:xfrm>
            <a:off x="3878960" y="770890"/>
            <a:ext cx="1774825" cy="391160"/>
          </a:xfrm>
          <a:prstGeom prst="rect">
            <a:avLst/>
          </a:prstGeom>
        </p:spPr>
        <p:txBody>
          <a:bodyPr vert="horz" wrap="square" lIns="0" tIns="12700" rIns="0" bIns="0" rtlCol="0">
            <a:spAutoFit/>
          </a:bodyPr>
          <a:lstStyle/>
          <a:p>
            <a:pPr marL="12700">
              <a:lnSpc>
                <a:spcPct val="100000"/>
              </a:lnSpc>
              <a:spcBef>
                <a:spcPts val="100"/>
              </a:spcBef>
            </a:pPr>
            <a:r>
              <a:rPr sz="2400" spc="-5" dirty="0"/>
              <a:t>Nota</a:t>
            </a:r>
            <a:r>
              <a:rPr sz="2400" spc="-75" dirty="0"/>
              <a:t> </a:t>
            </a:r>
            <a:r>
              <a:rPr sz="2400" spc="-5" dirty="0"/>
              <a:t>bene</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EE48F95-F58D-4233-9005-D54321A1FB34}"/>
              </a:ext>
            </a:extLst>
          </p:cNvPr>
          <p:cNvSpPr txBox="1"/>
          <p:nvPr/>
        </p:nvSpPr>
        <p:spPr>
          <a:xfrm>
            <a:off x="533400" y="1047750"/>
            <a:ext cx="8382000" cy="400110"/>
          </a:xfrm>
          <a:prstGeom prst="rect">
            <a:avLst/>
          </a:prstGeom>
          <a:noFill/>
        </p:spPr>
        <p:txBody>
          <a:bodyPr wrap="square" rtlCol="0">
            <a:spAutoFit/>
          </a:bodyPr>
          <a:lstStyle/>
          <a:p>
            <a:pPr algn="ctr"/>
            <a:r>
              <a:rPr lang="it-IT" sz="2000" b="1" dirty="0">
                <a:solidFill>
                  <a:srgbClr val="002060"/>
                </a:solidFill>
              </a:rPr>
              <a:t>Attività extra  nel Dottorato in Scienze Cliniche</a:t>
            </a:r>
          </a:p>
        </p:txBody>
      </p:sp>
      <p:sp>
        <p:nvSpPr>
          <p:cNvPr id="4" name="CasellaDiTesto 3">
            <a:extLst>
              <a:ext uri="{FF2B5EF4-FFF2-40B4-BE49-F238E27FC236}">
                <a16:creationId xmlns:a16="http://schemas.microsoft.com/office/drawing/2014/main" id="{1EEF4E56-5A1D-43D2-923B-2AE2C9BDF13F}"/>
              </a:ext>
            </a:extLst>
          </p:cNvPr>
          <p:cNvSpPr txBox="1"/>
          <p:nvPr/>
        </p:nvSpPr>
        <p:spPr>
          <a:xfrm>
            <a:off x="762000" y="1504950"/>
            <a:ext cx="7543800" cy="1754326"/>
          </a:xfrm>
          <a:prstGeom prst="rect">
            <a:avLst/>
          </a:prstGeom>
          <a:noFill/>
        </p:spPr>
        <p:txBody>
          <a:bodyPr wrap="square" rtlCol="0">
            <a:spAutoFit/>
          </a:bodyPr>
          <a:lstStyle/>
          <a:p>
            <a:pPr marL="285750" indent="-285750" algn="just">
              <a:buFontTx/>
              <a:buChar char="-"/>
            </a:pPr>
            <a:r>
              <a:rPr lang="it-IT" b="1" dirty="0">
                <a:latin typeface="Verdana" panose="020B0604030504040204" pitchFamily="34" charset="0"/>
                <a:ea typeface="Verdana" panose="020B0604030504040204" pitchFamily="34" charset="0"/>
              </a:rPr>
              <a:t>attività assistenziale </a:t>
            </a:r>
            <a:r>
              <a:rPr lang="it-IT" dirty="0">
                <a:latin typeface="Verdana" panose="020B0604030504040204" pitchFamily="34" charset="0"/>
                <a:ea typeface="Verdana" panose="020B0604030504040204" pitchFamily="34" charset="0"/>
              </a:rPr>
              <a:t>presso AOUC, disciplinata da un protocollo d’intesa fra </a:t>
            </a:r>
            <a:r>
              <a:rPr lang="it-IT" dirty="0" err="1">
                <a:latin typeface="Verdana" panose="020B0604030504040204" pitchFamily="34" charset="0"/>
                <a:ea typeface="Verdana" panose="020B0604030504040204" pitchFamily="34" charset="0"/>
              </a:rPr>
              <a:t>Unifi</a:t>
            </a:r>
            <a:r>
              <a:rPr lang="it-IT" dirty="0">
                <a:latin typeface="Verdana" panose="020B0604030504040204" pitchFamily="34" charset="0"/>
                <a:ea typeface="Verdana" panose="020B0604030504040204" pitchFamily="34" charset="0"/>
              </a:rPr>
              <a:t> </a:t>
            </a:r>
            <a:r>
              <a:rPr lang="it-IT">
                <a:latin typeface="Verdana" panose="020B0604030504040204" pitchFamily="34" charset="0"/>
                <a:ea typeface="Verdana" panose="020B0604030504040204" pitchFamily="34" charset="0"/>
              </a:rPr>
              <a:t>e AOUC;</a:t>
            </a:r>
            <a:endParaRPr lang="it-IT" dirty="0">
              <a:latin typeface="Verdana" panose="020B0604030504040204" pitchFamily="34" charset="0"/>
              <a:ea typeface="Verdana" panose="020B0604030504040204" pitchFamily="34" charset="0"/>
            </a:endParaRPr>
          </a:p>
          <a:p>
            <a:pPr marL="285750" indent="-285750" algn="just">
              <a:buFontTx/>
              <a:buChar char="-"/>
            </a:pPr>
            <a:r>
              <a:rPr lang="it-IT" b="1" dirty="0">
                <a:latin typeface="Verdana" panose="020B0604030504040204" pitchFamily="34" charset="0"/>
                <a:ea typeface="Verdana" panose="020B0604030504040204" pitchFamily="34" charset="0"/>
              </a:rPr>
              <a:t>attività lavorativa, retribuita o no,</a:t>
            </a:r>
            <a:r>
              <a:rPr lang="it-IT" dirty="0">
                <a:latin typeface="Verdana" panose="020B0604030504040204" pitchFamily="34" charset="0"/>
                <a:ea typeface="Verdana" panose="020B0604030504040204" pitchFamily="34" charset="0"/>
              </a:rPr>
              <a:t> previa autorizzazione del Collegio dei Docenti rilasciata su presentazione di istanza da parte del dottorando controfirmata dal Supervisore;</a:t>
            </a:r>
          </a:p>
          <a:p>
            <a:pPr marL="285750" indent="-285750" algn="just">
              <a:buFontTx/>
              <a:buChar char="-"/>
            </a:pPr>
            <a:r>
              <a:rPr lang="it-IT" dirty="0">
                <a:latin typeface="Verdana" panose="020B0604030504040204" pitchFamily="34" charset="0"/>
                <a:ea typeface="Verdana" panose="020B0604030504040204" pitchFamily="34" charset="0"/>
              </a:rPr>
              <a:t>……..</a:t>
            </a:r>
          </a:p>
        </p:txBody>
      </p:sp>
      <p:sp>
        <p:nvSpPr>
          <p:cNvPr id="5" name="Segnaposto piè di pagina 4">
            <a:extLst>
              <a:ext uri="{FF2B5EF4-FFF2-40B4-BE49-F238E27FC236}">
                <a16:creationId xmlns:a16="http://schemas.microsoft.com/office/drawing/2014/main" id="{EBA11E70-2B90-4872-BA6A-E3DA47D90E64}"/>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6" name="Segnaposto numero diapositiva 5">
            <a:extLst>
              <a:ext uri="{FF2B5EF4-FFF2-40B4-BE49-F238E27FC236}">
                <a16:creationId xmlns:a16="http://schemas.microsoft.com/office/drawing/2014/main" id="{2819C6F4-94DF-4C7E-8C7D-B10EBF4E4882}"/>
              </a:ext>
            </a:extLst>
          </p:cNvPr>
          <p:cNvSpPr>
            <a:spLocks noGrp="1"/>
          </p:cNvSpPr>
          <p:nvPr>
            <p:ph type="sldNum" sz="quarter" idx="7"/>
          </p:nvPr>
        </p:nvSpPr>
        <p:spPr>
          <a:xfrm>
            <a:off x="8576436" y="4972487"/>
            <a:ext cx="242241" cy="153670"/>
          </a:xfrm>
        </p:spPr>
        <p:txBody>
          <a:bodyPr/>
          <a:lstStyle/>
          <a:p>
            <a:pPr marL="93980">
              <a:lnSpc>
                <a:spcPct val="100000"/>
              </a:lnSpc>
              <a:spcBef>
                <a:spcPts val="125"/>
              </a:spcBef>
            </a:pPr>
            <a:fld id="{81D60167-4931-47E6-BA6A-407CBD079E47}" type="slidenum">
              <a:rPr lang="it-IT" spc="15" smtClean="0"/>
              <a:t>23</a:t>
            </a:fld>
            <a:endParaRPr lang="it-IT" spc="15" dirty="0"/>
          </a:p>
        </p:txBody>
      </p:sp>
    </p:spTree>
    <p:extLst>
      <p:ext uri="{BB962C8B-B14F-4D97-AF65-F5344CB8AC3E}">
        <p14:creationId xmlns:p14="http://schemas.microsoft.com/office/powerpoint/2010/main" val="293451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7763" y="1392758"/>
            <a:ext cx="7737475" cy="2997835"/>
          </a:xfrm>
          <a:prstGeom prst="rect">
            <a:avLst/>
          </a:prstGeom>
        </p:spPr>
        <p:txBody>
          <a:bodyPr vert="horz" wrap="square" lIns="0" tIns="12065" rIns="0" bIns="0" rtlCol="0">
            <a:spAutoFit/>
          </a:bodyPr>
          <a:lstStyle/>
          <a:p>
            <a:pPr marL="219710" indent="-207645" algn="just">
              <a:lnSpc>
                <a:spcPct val="100000"/>
              </a:lnSpc>
              <a:spcBef>
                <a:spcPts val="95"/>
              </a:spcBef>
              <a:buClr>
                <a:srgbClr val="000000"/>
              </a:buClr>
              <a:buFont typeface="Verdana"/>
              <a:buChar char="-"/>
              <a:tabLst>
                <a:tab pos="220345" algn="l"/>
              </a:tabLst>
            </a:pPr>
            <a:r>
              <a:rPr sz="1600" b="1" spc="-5" dirty="0">
                <a:solidFill>
                  <a:srgbClr val="921B17"/>
                </a:solidFill>
                <a:latin typeface="Verdana"/>
                <a:cs typeface="Verdana"/>
              </a:rPr>
              <a:t>contemporanea iscrizione </a:t>
            </a:r>
            <a:r>
              <a:rPr sz="1600" spc="-5" dirty="0">
                <a:latin typeface="Verdana"/>
                <a:cs typeface="Verdana"/>
              </a:rPr>
              <a:t>ad altro </a:t>
            </a:r>
            <a:r>
              <a:rPr sz="1600" dirty="0">
                <a:latin typeface="Verdana"/>
                <a:cs typeface="Verdana"/>
              </a:rPr>
              <a:t>corso di </a:t>
            </a:r>
            <a:r>
              <a:rPr sz="1600" spc="-10" dirty="0">
                <a:latin typeface="Verdana"/>
                <a:cs typeface="Verdana"/>
              </a:rPr>
              <a:t>dottorato, </a:t>
            </a:r>
            <a:r>
              <a:rPr sz="1600" spc="-5" dirty="0">
                <a:latin typeface="Verdana"/>
                <a:cs typeface="Verdana"/>
              </a:rPr>
              <a:t>ad</a:t>
            </a:r>
            <a:r>
              <a:rPr sz="1600" spc="220" dirty="0">
                <a:latin typeface="Verdana"/>
                <a:cs typeface="Verdana"/>
              </a:rPr>
              <a:t> </a:t>
            </a:r>
            <a:r>
              <a:rPr sz="1600" spc="-5" dirty="0">
                <a:latin typeface="Verdana"/>
                <a:cs typeface="Verdana"/>
              </a:rPr>
              <a:t>eccezione</a:t>
            </a:r>
            <a:endParaRPr sz="1600">
              <a:latin typeface="Verdana"/>
              <a:cs typeface="Verdana"/>
            </a:endParaRPr>
          </a:p>
          <a:p>
            <a:pPr marL="12700" algn="just">
              <a:lnSpc>
                <a:spcPct val="100000"/>
              </a:lnSpc>
              <a:spcBef>
                <a:spcPts val="5"/>
              </a:spcBef>
            </a:pPr>
            <a:r>
              <a:rPr sz="1600" spc="-10" dirty="0">
                <a:latin typeface="Verdana"/>
                <a:cs typeface="Verdana"/>
              </a:rPr>
              <a:t>degli </a:t>
            </a:r>
            <a:r>
              <a:rPr sz="1600" spc="-5" dirty="0">
                <a:latin typeface="Verdana"/>
                <a:cs typeface="Verdana"/>
              </a:rPr>
              <a:t>accordi di</a:t>
            </a:r>
            <a:r>
              <a:rPr sz="1600" spc="50" dirty="0">
                <a:latin typeface="Verdana"/>
                <a:cs typeface="Verdana"/>
              </a:rPr>
              <a:t> </a:t>
            </a:r>
            <a:r>
              <a:rPr sz="1600" spc="-10" dirty="0">
                <a:latin typeface="Verdana"/>
                <a:cs typeface="Verdana"/>
              </a:rPr>
              <a:t>co-tutela</a:t>
            </a:r>
            <a:endParaRPr sz="1600">
              <a:latin typeface="Verdana"/>
              <a:cs typeface="Verdana"/>
            </a:endParaRPr>
          </a:p>
          <a:p>
            <a:pPr marL="12700" marR="5715" algn="just">
              <a:lnSpc>
                <a:spcPct val="100000"/>
              </a:lnSpc>
              <a:spcBef>
                <a:spcPts val="1405"/>
              </a:spcBef>
              <a:buClr>
                <a:srgbClr val="000000"/>
              </a:buClr>
              <a:buFont typeface="Verdana"/>
              <a:buChar char="-"/>
              <a:tabLst>
                <a:tab pos="186690" algn="l"/>
              </a:tabLst>
            </a:pPr>
            <a:r>
              <a:rPr sz="1600" b="1" spc="-5" dirty="0">
                <a:solidFill>
                  <a:srgbClr val="921B17"/>
                </a:solidFill>
                <a:latin typeface="Verdana"/>
                <a:cs typeface="Verdana"/>
              </a:rPr>
              <a:t>incarico di professore a </a:t>
            </a:r>
            <a:r>
              <a:rPr sz="1600" b="1" spc="-10" dirty="0">
                <a:solidFill>
                  <a:srgbClr val="921B17"/>
                </a:solidFill>
                <a:latin typeface="Verdana"/>
                <a:cs typeface="Verdana"/>
              </a:rPr>
              <a:t>contratto </a:t>
            </a:r>
            <a:r>
              <a:rPr sz="1600" spc="-10" dirty="0">
                <a:latin typeface="Verdana"/>
                <a:cs typeface="Verdana"/>
              </a:rPr>
              <a:t>per la titolarità </a:t>
            </a:r>
            <a:r>
              <a:rPr sz="1600" dirty="0">
                <a:latin typeface="Verdana"/>
                <a:cs typeface="Verdana"/>
              </a:rPr>
              <a:t>di </a:t>
            </a:r>
            <a:r>
              <a:rPr sz="1600" spc="-5" dirty="0">
                <a:latin typeface="Verdana"/>
                <a:cs typeface="Verdana"/>
              </a:rPr>
              <a:t>insegnamenti, </a:t>
            </a:r>
            <a:r>
              <a:rPr sz="1600" spc="5" dirty="0">
                <a:latin typeface="Verdana"/>
                <a:cs typeface="Verdana"/>
              </a:rPr>
              <a:t>di  </a:t>
            </a:r>
            <a:r>
              <a:rPr sz="1600" spc="-5" dirty="0">
                <a:latin typeface="Verdana"/>
                <a:cs typeface="Verdana"/>
              </a:rPr>
              <a:t>moduli didattici e di formazione linguistica presso qualsiasi </a:t>
            </a:r>
            <a:r>
              <a:rPr sz="1600" spc="-10" dirty="0">
                <a:latin typeface="Verdana"/>
                <a:cs typeface="Verdana"/>
              </a:rPr>
              <a:t>Ateneo </a:t>
            </a:r>
            <a:r>
              <a:rPr sz="1600" spc="-5" dirty="0">
                <a:latin typeface="Verdana"/>
                <a:cs typeface="Verdana"/>
              </a:rPr>
              <a:t>o Ente  che rilasci </a:t>
            </a:r>
            <a:r>
              <a:rPr sz="1600" spc="-10" dirty="0">
                <a:latin typeface="Verdana"/>
                <a:cs typeface="Verdana"/>
              </a:rPr>
              <a:t>titoli</a:t>
            </a:r>
            <a:r>
              <a:rPr sz="1600" spc="45" dirty="0">
                <a:latin typeface="Verdana"/>
                <a:cs typeface="Verdana"/>
              </a:rPr>
              <a:t> </a:t>
            </a:r>
            <a:r>
              <a:rPr sz="1600" spc="-10" dirty="0">
                <a:latin typeface="Verdana"/>
                <a:cs typeface="Verdana"/>
              </a:rPr>
              <a:t>accademici</a:t>
            </a:r>
            <a:endParaRPr sz="1600">
              <a:latin typeface="Verdana"/>
              <a:cs typeface="Verdana"/>
            </a:endParaRPr>
          </a:p>
          <a:p>
            <a:pPr marL="12700" marR="5080" algn="just">
              <a:lnSpc>
                <a:spcPct val="100000"/>
              </a:lnSpc>
              <a:spcBef>
                <a:spcPts val="1405"/>
              </a:spcBef>
              <a:buClr>
                <a:srgbClr val="000000"/>
              </a:buClr>
              <a:buFont typeface="Verdana"/>
              <a:buChar char="-"/>
              <a:tabLst>
                <a:tab pos="201930" algn="l"/>
              </a:tabLst>
            </a:pPr>
            <a:r>
              <a:rPr sz="1600" b="1" spc="-5" dirty="0">
                <a:solidFill>
                  <a:srgbClr val="921B17"/>
                </a:solidFill>
                <a:latin typeface="Verdana"/>
                <a:cs typeface="Verdana"/>
              </a:rPr>
              <a:t>sostituzione </a:t>
            </a:r>
            <a:r>
              <a:rPr sz="1600" b="1" dirty="0">
                <a:solidFill>
                  <a:srgbClr val="921B17"/>
                </a:solidFill>
                <a:latin typeface="Verdana"/>
                <a:cs typeface="Verdana"/>
              </a:rPr>
              <a:t>di </a:t>
            </a:r>
            <a:r>
              <a:rPr sz="1600" b="1" spc="-5" dirty="0">
                <a:solidFill>
                  <a:srgbClr val="921B17"/>
                </a:solidFill>
                <a:latin typeface="Verdana"/>
                <a:cs typeface="Verdana"/>
              </a:rPr>
              <a:t>professori e ricercatori </a:t>
            </a:r>
            <a:r>
              <a:rPr sz="1600" b="1" dirty="0">
                <a:solidFill>
                  <a:srgbClr val="921B17"/>
                </a:solidFill>
                <a:latin typeface="Verdana"/>
                <a:cs typeface="Verdana"/>
              </a:rPr>
              <a:t>nei </a:t>
            </a:r>
            <a:r>
              <a:rPr sz="1600" b="1" spc="-5" dirty="0">
                <a:solidFill>
                  <a:srgbClr val="921B17"/>
                </a:solidFill>
                <a:latin typeface="Verdana"/>
                <a:cs typeface="Verdana"/>
              </a:rPr>
              <a:t>loro compiti </a:t>
            </a:r>
            <a:r>
              <a:rPr sz="1600" b="1" dirty="0">
                <a:solidFill>
                  <a:srgbClr val="921B17"/>
                </a:solidFill>
                <a:latin typeface="Verdana"/>
                <a:cs typeface="Verdana"/>
              </a:rPr>
              <a:t>didattici</a:t>
            </a:r>
            <a:r>
              <a:rPr sz="1600" dirty="0">
                <a:latin typeface="Verdana"/>
                <a:cs typeface="Verdana"/>
              </a:rPr>
              <a:t>,  </a:t>
            </a:r>
            <a:r>
              <a:rPr sz="1600" spc="-5" dirty="0">
                <a:latin typeface="Verdana"/>
                <a:cs typeface="Verdana"/>
              </a:rPr>
              <a:t>fatta </a:t>
            </a:r>
            <a:r>
              <a:rPr sz="1600" spc="-10" dirty="0">
                <a:latin typeface="Verdana"/>
                <a:cs typeface="Verdana"/>
              </a:rPr>
              <a:t>salva </a:t>
            </a:r>
            <a:r>
              <a:rPr sz="1600" spc="-5" dirty="0">
                <a:latin typeface="Verdana"/>
                <a:cs typeface="Verdana"/>
              </a:rPr>
              <a:t>l’attività didattica </a:t>
            </a:r>
            <a:r>
              <a:rPr sz="1600" spc="-10" dirty="0">
                <a:latin typeface="Verdana"/>
                <a:cs typeface="Verdana"/>
              </a:rPr>
              <a:t>integrativa </a:t>
            </a:r>
            <a:r>
              <a:rPr sz="1600" spc="-5" dirty="0">
                <a:latin typeface="Verdana"/>
                <a:cs typeface="Verdana"/>
              </a:rPr>
              <a:t>e </a:t>
            </a:r>
            <a:r>
              <a:rPr sz="1600" spc="-10" dirty="0">
                <a:latin typeface="Verdana"/>
                <a:cs typeface="Verdana"/>
              </a:rPr>
              <a:t>la </a:t>
            </a:r>
            <a:r>
              <a:rPr sz="1600" spc="-5" dirty="0">
                <a:latin typeface="Verdana"/>
                <a:cs typeface="Verdana"/>
              </a:rPr>
              <a:t>partecipazione alle  commissioni </a:t>
            </a:r>
            <a:r>
              <a:rPr sz="1600" dirty="0">
                <a:latin typeface="Verdana"/>
                <a:cs typeface="Verdana"/>
              </a:rPr>
              <a:t>di </a:t>
            </a:r>
            <a:r>
              <a:rPr sz="1600" spc="-5" dirty="0">
                <a:latin typeface="Verdana"/>
                <a:cs typeface="Verdana"/>
              </a:rPr>
              <a:t>esami </a:t>
            </a:r>
            <a:r>
              <a:rPr sz="1600" spc="5" dirty="0">
                <a:latin typeface="Verdana"/>
                <a:cs typeface="Verdana"/>
              </a:rPr>
              <a:t>di </a:t>
            </a:r>
            <a:r>
              <a:rPr sz="1600" spc="-5" dirty="0">
                <a:latin typeface="Verdana"/>
                <a:cs typeface="Verdana"/>
              </a:rPr>
              <a:t>profitto e di laurea entro </a:t>
            </a:r>
            <a:r>
              <a:rPr sz="1600" spc="-10" dirty="0">
                <a:latin typeface="Verdana"/>
                <a:cs typeface="Verdana"/>
              </a:rPr>
              <a:t>il </a:t>
            </a:r>
            <a:r>
              <a:rPr sz="1600" spc="-5" dirty="0">
                <a:latin typeface="Verdana"/>
                <a:cs typeface="Verdana"/>
              </a:rPr>
              <a:t>limite massimo </a:t>
            </a:r>
            <a:r>
              <a:rPr sz="1600" dirty="0">
                <a:latin typeface="Verdana"/>
                <a:cs typeface="Verdana"/>
              </a:rPr>
              <a:t>di </a:t>
            </a:r>
            <a:r>
              <a:rPr sz="1600" spc="-15" dirty="0">
                <a:latin typeface="Verdana"/>
                <a:cs typeface="Verdana"/>
              </a:rPr>
              <a:t>40 </a:t>
            </a:r>
            <a:r>
              <a:rPr sz="1600" spc="530" dirty="0">
                <a:latin typeface="Verdana"/>
                <a:cs typeface="Verdana"/>
              </a:rPr>
              <a:t> </a:t>
            </a:r>
            <a:r>
              <a:rPr sz="1600" spc="-5" dirty="0">
                <a:latin typeface="Verdana"/>
                <a:cs typeface="Verdana"/>
              </a:rPr>
              <a:t>ore </a:t>
            </a:r>
            <a:r>
              <a:rPr sz="1600" spc="-10" dirty="0">
                <a:latin typeface="Verdana"/>
                <a:cs typeface="Verdana"/>
              </a:rPr>
              <a:t>in </a:t>
            </a:r>
            <a:r>
              <a:rPr sz="1600" spc="-5" dirty="0">
                <a:latin typeface="Verdana"/>
                <a:cs typeface="Verdana"/>
              </a:rPr>
              <a:t>ciascun anno</a:t>
            </a:r>
            <a:r>
              <a:rPr sz="1600" spc="70" dirty="0">
                <a:latin typeface="Verdana"/>
                <a:cs typeface="Verdana"/>
              </a:rPr>
              <a:t> </a:t>
            </a:r>
            <a:r>
              <a:rPr sz="1600" spc="-10" dirty="0">
                <a:latin typeface="Verdana"/>
                <a:cs typeface="Verdana"/>
              </a:rPr>
              <a:t>accademico</a:t>
            </a:r>
            <a:endParaRPr sz="1600">
              <a:latin typeface="Verdana"/>
              <a:cs typeface="Verdana"/>
            </a:endParaRPr>
          </a:p>
          <a:p>
            <a:pPr marL="175260" indent="-163195" algn="just">
              <a:lnSpc>
                <a:spcPct val="100000"/>
              </a:lnSpc>
              <a:spcBef>
                <a:spcPts val="1395"/>
              </a:spcBef>
              <a:buChar char="-"/>
              <a:tabLst>
                <a:tab pos="175895" algn="l"/>
              </a:tabLst>
            </a:pPr>
            <a:r>
              <a:rPr sz="1600" spc="-5" dirty="0">
                <a:latin typeface="Verdana"/>
                <a:cs typeface="Verdana"/>
              </a:rPr>
              <a:t>altre </a:t>
            </a:r>
            <a:r>
              <a:rPr sz="1600" spc="-10" dirty="0">
                <a:latin typeface="Verdana"/>
                <a:cs typeface="Verdana"/>
              </a:rPr>
              <a:t>attività </a:t>
            </a:r>
            <a:r>
              <a:rPr sz="1600" spc="-5" dirty="0">
                <a:latin typeface="Verdana"/>
                <a:cs typeface="Verdana"/>
              </a:rPr>
              <a:t>ritenute dal </a:t>
            </a:r>
            <a:r>
              <a:rPr sz="1600" spc="-10" dirty="0">
                <a:latin typeface="Verdana"/>
                <a:cs typeface="Verdana"/>
              </a:rPr>
              <a:t>Collegio dei docenti </a:t>
            </a:r>
            <a:r>
              <a:rPr sz="1600" b="1" spc="-10" dirty="0">
                <a:solidFill>
                  <a:srgbClr val="921B17"/>
                </a:solidFill>
                <a:latin typeface="Verdana"/>
                <a:cs typeface="Verdana"/>
              </a:rPr>
              <a:t>non</a:t>
            </a:r>
            <a:r>
              <a:rPr sz="1600" b="1" spc="180" dirty="0">
                <a:solidFill>
                  <a:srgbClr val="921B17"/>
                </a:solidFill>
                <a:latin typeface="Verdana"/>
                <a:cs typeface="Verdana"/>
              </a:rPr>
              <a:t> </a:t>
            </a:r>
            <a:r>
              <a:rPr sz="1600" b="1" spc="-10" dirty="0">
                <a:solidFill>
                  <a:srgbClr val="921B17"/>
                </a:solidFill>
                <a:latin typeface="Verdana"/>
                <a:cs typeface="Verdana"/>
              </a:rPr>
              <a:t>coerenti</a:t>
            </a:r>
            <a:endParaRPr sz="1600">
              <a:latin typeface="Verdana"/>
              <a:cs typeface="Verdana"/>
            </a:endParaRPr>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24</a:t>
            </a:fld>
            <a:endParaRPr spc="15" dirty="0"/>
          </a:p>
        </p:txBody>
      </p:sp>
      <p:sp>
        <p:nvSpPr>
          <p:cNvPr id="3" name="object 3"/>
          <p:cNvSpPr txBox="1">
            <a:spLocks noGrp="1"/>
          </p:cNvSpPr>
          <p:nvPr>
            <p:ph type="title"/>
          </p:nvPr>
        </p:nvSpPr>
        <p:spPr>
          <a:xfrm>
            <a:off x="2768345" y="770890"/>
            <a:ext cx="3608070" cy="391160"/>
          </a:xfrm>
          <a:prstGeom prst="rect">
            <a:avLst/>
          </a:prstGeom>
        </p:spPr>
        <p:txBody>
          <a:bodyPr vert="horz" wrap="square" lIns="0" tIns="12700" rIns="0" bIns="0" rtlCol="0">
            <a:spAutoFit/>
          </a:bodyPr>
          <a:lstStyle/>
          <a:p>
            <a:pPr marL="12700">
              <a:lnSpc>
                <a:spcPct val="100000"/>
              </a:lnSpc>
              <a:spcBef>
                <a:spcPts val="100"/>
              </a:spcBef>
            </a:pPr>
            <a:r>
              <a:rPr sz="2400" spc="-5" dirty="0"/>
              <a:t>Attività</a:t>
            </a:r>
            <a:r>
              <a:rPr sz="2400" spc="-50" dirty="0"/>
              <a:t> </a:t>
            </a:r>
            <a:r>
              <a:rPr sz="2400" spc="-5" dirty="0"/>
              <a:t>incompatibili</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676" y="330835"/>
            <a:ext cx="5479415" cy="835660"/>
          </a:xfrm>
          <a:prstGeom prst="rect">
            <a:avLst/>
          </a:prstGeom>
        </p:spPr>
        <p:txBody>
          <a:bodyPr vert="horz" wrap="square" lIns="0" tIns="12065" rIns="0" bIns="0" rtlCol="0">
            <a:spAutoFit/>
          </a:bodyPr>
          <a:lstStyle/>
          <a:p>
            <a:pPr marL="12700">
              <a:lnSpc>
                <a:spcPts val="3190"/>
              </a:lnSpc>
              <a:spcBef>
                <a:spcPts val="95"/>
              </a:spcBef>
            </a:pPr>
            <a:r>
              <a:rPr sz="2800" spc="-5" dirty="0">
                <a:solidFill>
                  <a:srgbClr val="FDFFFF"/>
                </a:solidFill>
              </a:rPr>
              <a:t>I Meccanismi di</a:t>
            </a:r>
            <a:r>
              <a:rPr sz="2800" spc="5" dirty="0">
                <a:solidFill>
                  <a:srgbClr val="FDFFFF"/>
                </a:solidFill>
              </a:rPr>
              <a:t> </a:t>
            </a:r>
            <a:r>
              <a:rPr sz="2800" spc="-5" dirty="0">
                <a:solidFill>
                  <a:srgbClr val="FDFFFF"/>
                </a:solidFill>
              </a:rPr>
              <a:t>flessibilità:</a:t>
            </a:r>
            <a:endParaRPr sz="2800"/>
          </a:p>
          <a:p>
            <a:pPr marL="12700">
              <a:lnSpc>
                <a:spcPts val="3190"/>
              </a:lnSpc>
            </a:pPr>
            <a:r>
              <a:rPr sz="2800" spc="-5" dirty="0">
                <a:solidFill>
                  <a:srgbClr val="FDFFFF"/>
                </a:solidFill>
              </a:rPr>
              <a:t>come </a:t>
            </a:r>
            <a:r>
              <a:rPr sz="2800" spc="-10" dirty="0">
                <a:solidFill>
                  <a:srgbClr val="FDFFFF"/>
                </a:solidFill>
              </a:rPr>
              <a:t>gestire</a:t>
            </a:r>
            <a:r>
              <a:rPr sz="2800" spc="30" dirty="0">
                <a:solidFill>
                  <a:srgbClr val="FDFFFF"/>
                </a:solidFill>
              </a:rPr>
              <a:t> </a:t>
            </a:r>
            <a:r>
              <a:rPr sz="2800" spc="-5" dirty="0">
                <a:solidFill>
                  <a:srgbClr val="FDFFFF"/>
                </a:solidFill>
              </a:rPr>
              <a:t>l’imprevisto</a:t>
            </a:r>
            <a:endParaRPr sz="2800"/>
          </a:p>
        </p:txBody>
      </p:sp>
      <p:sp>
        <p:nvSpPr>
          <p:cNvPr id="3" name="object 3"/>
          <p:cNvSpPr/>
          <p:nvPr/>
        </p:nvSpPr>
        <p:spPr>
          <a:xfrm>
            <a:off x="629412" y="1459991"/>
            <a:ext cx="7886700" cy="3264408"/>
          </a:xfrm>
          <a:prstGeom prst="rect">
            <a:avLst/>
          </a:prstGeom>
          <a:blipFill>
            <a:blip r:embed="rId2" cstate="print"/>
            <a:stretch>
              <a:fillRect/>
            </a:stretch>
          </a:blipFill>
        </p:spPr>
        <p:txBody>
          <a:bodyPr wrap="square" lIns="0" tIns="0" rIns="0" bIns="0" rtlCol="0"/>
          <a:lstStyle/>
          <a:p>
            <a:endParaRPr/>
          </a:p>
        </p:txBody>
      </p:sp>
      <p:sp>
        <p:nvSpPr>
          <p:cNvPr id="4" name="Segnaposto piè di pagina 3">
            <a:extLst>
              <a:ext uri="{FF2B5EF4-FFF2-40B4-BE49-F238E27FC236}">
                <a16:creationId xmlns:a16="http://schemas.microsoft.com/office/drawing/2014/main" id="{825375A8-E252-48E5-851D-951DBE2E6965}"/>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5" name="Segnaposto numero diapositiva 4">
            <a:extLst>
              <a:ext uri="{FF2B5EF4-FFF2-40B4-BE49-F238E27FC236}">
                <a16:creationId xmlns:a16="http://schemas.microsoft.com/office/drawing/2014/main" id="{F2884EB9-3955-4654-BEC5-EDE7681806C6}"/>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25</a:t>
            </a:fld>
            <a:endParaRPr lang="it-IT" spc="1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7763" y="1401902"/>
            <a:ext cx="2527300" cy="269240"/>
          </a:xfrm>
          <a:prstGeom prst="rect">
            <a:avLst/>
          </a:prstGeom>
        </p:spPr>
        <p:txBody>
          <a:bodyPr vert="horz" wrap="square" lIns="0" tIns="12065" rIns="0" bIns="0" rtlCol="0">
            <a:spAutoFit/>
          </a:bodyPr>
          <a:lstStyle/>
          <a:p>
            <a:pPr marL="12700">
              <a:lnSpc>
                <a:spcPct val="100000"/>
              </a:lnSpc>
              <a:spcBef>
                <a:spcPts val="95"/>
              </a:spcBef>
              <a:tabLst>
                <a:tab pos="428625" algn="l"/>
                <a:tab pos="1087120" algn="l"/>
                <a:tab pos="1472565" algn="l"/>
              </a:tabLst>
            </a:pPr>
            <a:r>
              <a:rPr sz="1600" dirty="0">
                <a:latin typeface="Verdana"/>
                <a:cs typeface="Verdana"/>
              </a:rPr>
              <a:t>In	caso	di	</a:t>
            </a:r>
            <a:r>
              <a:rPr sz="1600" spc="-5" dirty="0">
                <a:latin typeface="Verdana"/>
                <a:cs typeface="Verdana"/>
              </a:rPr>
              <a:t>giustificati</a:t>
            </a:r>
            <a:endParaRPr sz="1600">
              <a:latin typeface="Verdana"/>
              <a:cs typeface="Verdana"/>
            </a:endParaRPr>
          </a:p>
        </p:txBody>
      </p:sp>
      <p:sp>
        <p:nvSpPr>
          <p:cNvPr id="7" name="object 7"/>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8" name="object 8"/>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26</a:t>
            </a:fld>
            <a:endParaRPr spc="15" dirty="0"/>
          </a:p>
        </p:txBody>
      </p:sp>
      <p:sp>
        <p:nvSpPr>
          <p:cNvPr id="3" name="object 3"/>
          <p:cNvSpPr txBox="1"/>
          <p:nvPr/>
        </p:nvSpPr>
        <p:spPr>
          <a:xfrm>
            <a:off x="797763" y="1681352"/>
            <a:ext cx="2675890" cy="269240"/>
          </a:xfrm>
          <a:prstGeom prst="rect">
            <a:avLst/>
          </a:prstGeom>
        </p:spPr>
        <p:txBody>
          <a:bodyPr vert="horz" wrap="square" lIns="0" tIns="12065" rIns="0" bIns="0" rtlCol="0">
            <a:spAutoFit/>
          </a:bodyPr>
          <a:lstStyle/>
          <a:p>
            <a:pPr marL="12700">
              <a:lnSpc>
                <a:spcPct val="100000"/>
              </a:lnSpc>
              <a:spcBef>
                <a:spcPts val="95"/>
              </a:spcBef>
              <a:tabLst>
                <a:tab pos="1344295" algn="l"/>
                <a:tab pos="1784985" algn="l"/>
              </a:tabLst>
            </a:pPr>
            <a:r>
              <a:rPr sz="1600" spc="-5" dirty="0">
                <a:latin typeface="Verdana"/>
                <a:cs typeface="Verdana"/>
              </a:rPr>
              <a:t>frequenza	è	possibile</a:t>
            </a:r>
            <a:endParaRPr sz="1600">
              <a:latin typeface="Verdana"/>
              <a:cs typeface="Verdana"/>
            </a:endParaRPr>
          </a:p>
        </p:txBody>
      </p:sp>
      <p:sp>
        <p:nvSpPr>
          <p:cNvPr id="4" name="object 4"/>
          <p:cNvSpPr txBox="1"/>
          <p:nvPr/>
        </p:nvSpPr>
        <p:spPr>
          <a:xfrm>
            <a:off x="3501897" y="1365993"/>
            <a:ext cx="4949190" cy="584200"/>
          </a:xfrm>
          <a:prstGeom prst="rect">
            <a:avLst/>
          </a:prstGeom>
        </p:spPr>
        <p:txBody>
          <a:bodyPr vert="horz" wrap="square" lIns="0" tIns="48260" rIns="0" bIns="0" rtlCol="0">
            <a:spAutoFit/>
          </a:bodyPr>
          <a:lstStyle/>
          <a:p>
            <a:pPr marR="5080" algn="r">
              <a:lnSpc>
                <a:spcPct val="100000"/>
              </a:lnSpc>
              <a:spcBef>
                <a:spcPts val="380"/>
              </a:spcBef>
              <a:tabLst>
                <a:tab pos="1467485" algn="l"/>
                <a:tab pos="2025650" algn="l"/>
                <a:tab pos="2607310" algn="l"/>
                <a:tab pos="3977640" algn="l"/>
              </a:tabLst>
            </a:pPr>
            <a:r>
              <a:rPr sz="1600" spc="-5" dirty="0">
                <a:latin typeface="Verdana"/>
                <a:cs typeface="Verdana"/>
              </a:rPr>
              <a:t>impedi</a:t>
            </a:r>
            <a:r>
              <a:rPr sz="1600" dirty="0">
                <a:latin typeface="Verdana"/>
                <a:cs typeface="Verdana"/>
              </a:rPr>
              <a:t>m</a:t>
            </a:r>
            <a:r>
              <a:rPr sz="1600" spc="-5" dirty="0">
                <a:latin typeface="Verdana"/>
                <a:cs typeface="Verdana"/>
              </a:rPr>
              <a:t>e</a:t>
            </a:r>
            <a:r>
              <a:rPr sz="1600" spc="-15" dirty="0">
                <a:latin typeface="Verdana"/>
                <a:cs typeface="Verdana"/>
              </a:rPr>
              <a:t>n</a:t>
            </a:r>
            <a:r>
              <a:rPr sz="1600" spc="-5" dirty="0">
                <a:latin typeface="Verdana"/>
                <a:cs typeface="Verdana"/>
              </a:rPr>
              <a:t>ti</a:t>
            </a:r>
            <a:r>
              <a:rPr sz="1600" dirty="0">
                <a:latin typeface="Verdana"/>
                <a:cs typeface="Verdana"/>
              </a:rPr>
              <a:t>	ch</a:t>
            </a:r>
            <a:r>
              <a:rPr sz="1600" spc="-5" dirty="0">
                <a:latin typeface="Verdana"/>
                <a:cs typeface="Verdana"/>
              </a:rPr>
              <a:t>e</a:t>
            </a:r>
            <a:r>
              <a:rPr sz="1600" dirty="0">
                <a:latin typeface="Verdana"/>
                <a:cs typeface="Verdana"/>
              </a:rPr>
              <a:t>	</a:t>
            </a:r>
            <a:r>
              <a:rPr sz="1600" spc="-5" dirty="0">
                <a:latin typeface="Verdana"/>
                <a:cs typeface="Verdana"/>
              </a:rPr>
              <a:t>non</a:t>
            </a:r>
            <a:r>
              <a:rPr sz="1600" dirty="0">
                <a:latin typeface="Verdana"/>
                <a:cs typeface="Verdana"/>
              </a:rPr>
              <a:t>	</a:t>
            </a:r>
            <a:r>
              <a:rPr sz="1600" spc="-5" dirty="0">
                <a:latin typeface="Verdana"/>
                <a:cs typeface="Verdana"/>
              </a:rPr>
              <a:t>c</a:t>
            </a:r>
            <a:r>
              <a:rPr sz="1600" dirty="0">
                <a:latin typeface="Verdana"/>
                <a:cs typeface="Verdana"/>
              </a:rPr>
              <a:t>on</a:t>
            </a:r>
            <a:r>
              <a:rPr sz="1600" spc="-5" dirty="0">
                <a:latin typeface="Verdana"/>
                <a:cs typeface="Verdana"/>
              </a:rPr>
              <a:t>sen</a:t>
            </a:r>
            <a:r>
              <a:rPr sz="1600" spc="-15" dirty="0">
                <a:latin typeface="Verdana"/>
                <a:cs typeface="Verdana"/>
              </a:rPr>
              <a:t>t</a:t>
            </a:r>
            <a:r>
              <a:rPr sz="1600" spc="-5" dirty="0">
                <a:latin typeface="Verdana"/>
                <a:cs typeface="Verdana"/>
              </a:rPr>
              <a:t>ano</a:t>
            </a:r>
            <a:r>
              <a:rPr sz="1600" dirty="0">
                <a:latin typeface="Verdana"/>
                <a:cs typeface="Verdana"/>
              </a:rPr>
              <a:t>	</a:t>
            </a:r>
            <a:r>
              <a:rPr sz="1600" spc="-10" dirty="0">
                <a:latin typeface="Verdana"/>
                <a:cs typeface="Verdana"/>
              </a:rPr>
              <a:t>l’</a:t>
            </a:r>
            <a:r>
              <a:rPr sz="1600" spc="-15" dirty="0">
                <a:latin typeface="Verdana"/>
                <a:cs typeface="Verdana"/>
              </a:rPr>
              <a:t>e</a:t>
            </a:r>
            <a:r>
              <a:rPr sz="1600" spc="-5" dirty="0">
                <a:latin typeface="Verdana"/>
                <a:cs typeface="Verdana"/>
              </a:rPr>
              <a:t>ffe</a:t>
            </a:r>
            <a:r>
              <a:rPr sz="1600" spc="-15" dirty="0">
                <a:latin typeface="Verdana"/>
                <a:cs typeface="Verdana"/>
              </a:rPr>
              <a:t>tt</a:t>
            </a:r>
            <a:r>
              <a:rPr sz="1600" spc="-5" dirty="0">
                <a:latin typeface="Verdana"/>
                <a:cs typeface="Verdana"/>
              </a:rPr>
              <a:t>i</a:t>
            </a:r>
            <a:r>
              <a:rPr sz="1600" spc="-40" dirty="0">
                <a:latin typeface="Verdana"/>
                <a:cs typeface="Verdana"/>
              </a:rPr>
              <a:t>v</a:t>
            </a:r>
            <a:r>
              <a:rPr sz="1600" spc="-5" dirty="0">
                <a:latin typeface="Verdana"/>
                <a:cs typeface="Verdana"/>
              </a:rPr>
              <a:t>a</a:t>
            </a:r>
            <a:endParaRPr sz="1600">
              <a:latin typeface="Verdana"/>
              <a:cs typeface="Verdana"/>
            </a:endParaRPr>
          </a:p>
          <a:p>
            <a:pPr marR="5080" algn="r">
              <a:lnSpc>
                <a:spcPct val="100000"/>
              </a:lnSpc>
              <a:spcBef>
                <a:spcPts val="280"/>
              </a:spcBef>
              <a:tabLst>
                <a:tab pos="1185545" algn="l"/>
                <a:tab pos="1684020" algn="l"/>
                <a:tab pos="3413760" algn="l"/>
                <a:tab pos="4037329" algn="l"/>
              </a:tabLst>
            </a:pPr>
            <a:r>
              <a:rPr sz="1600" spc="-5" dirty="0">
                <a:latin typeface="Verdana"/>
                <a:cs typeface="Verdana"/>
              </a:rPr>
              <a:t>ch</a:t>
            </a:r>
            <a:r>
              <a:rPr sz="1600" spc="-10" dirty="0">
                <a:latin typeface="Verdana"/>
                <a:cs typeface="Verdana"/>
              </a:rPr>
              <a:t>i</a:t>
            </a:r>
            <a:r>
              <a:rPr sz="1600" spc="-15" dirty="0">
                <a:latin typeface="Verdana"/>
                <a:cs typeface="Verdana"/>
              </a:rPr>
              <a:t>e</a:t>
            </a:r>
            <a:r>
              <a:rPr sz="1600" spc="-10" dirty="0">
                <a:latin typeface="Verdana"/>
                <a:cs typeface="Verdana"/>
              </a:rPr>
              <a:t>d</a:t>
            </a:r>
            <a:r>
              <a:rPr sz="1600" dirty="0">
                <a:latin typeface="Verdana"/>
                <a:cs typeface="Verdana"/>
              </a:rPr>
              <a:t>e</a:t>
            </a:r>
            <a:r>
              <a:rPr sz="1600" spc="-5" dirty="0">
                <a:latin typeface="Verdana"/>
                <a:cs typeface="Verdana"/>
              </a:rPr>
              <a:t>re</a:t>
            </a:r>
            <a:r>
              <a:rPr sz="1600" dirty="0">
                <a:latin typeface="Verdana"/>
                <a:cs typeface="Verdana"/>
              </a:rPr>
              <a:t>	</a:t>
            </a:r>
            <a:r>
              <a:rPr sz="1600" spc="-15" dirty="0">
                <a:latin typeface="Verdana"/>
                <a:cs typeface="Verdana"/>
              </a:rPr>
              <a:t>l</a:t>
            </a:r>
            <a:r>
              <a:rPr sz="1600" spc="-5" dirty="0">
                <a:latin typeface="Verdana"/>
                <a:cs typeface="Verdana"/>
              </a:rPr>
              <a:t>a</a:t>
            </a:r>
            <a:r>
              <a:rPr sz="1600" dirty="0">
                <a:latin typeface="Verdana"/>
                <a:cs typeface="Verdana"/>
              </a:rPr>
              <a:t>	</a:t>
            </a:r>
            <a:r>
              <a:rPr sz="1600" b="1" spc="-10" dirty="0">
                <a:latin typeface="Verdana"/>
                <a:cs typeface="Verdana"/>
              </a:rPr>
              <a:t>sos</a:t>
            </a:r>
            <a:r>
              <a:rPr sz="1600" b="1" dirty="0">
                <a:latin typeface="Verdana"/>
                <a:cs typeface="Verdana"/>
              </a:rPr>
              <a:t>p</a:t>
            </a:r>
            <a:r>
              <a:rPr sz="1600" b="1" spc="-10" dirty="0">
                <a:latin typeface="Verdana"/>
                <a:cs typeface="Verdana"/>
              </a:rPr>
              <a:t>en</a:t>
            </a:r>
            <a:r>
              <a:rPr sz="1600" b="1" spc="5" dirty="0">
                <a:latin typeface="Verdana"/>
                <a:cs typeface="Verdana"/>
              </a:rPr>
              <a:t>s</a:t>
            </a:r>
            <a:r>
              <a:rPr sz="1600" b="1" spc="-15" dirty="0">
                <a:latin typeface="Verdana"/>
                <a:cs typeface="Verdana"/>
              </a:rPr>
              <a:t>i</a:t>
            </a:r>
            <a:r>
              <a:rPr sz="1600" b="1" dirty="0">
                <a:latin typeface="Verdana"/>
                <a:cs typeface="Verdana"/>
              </a:rPr>
              <a:t>o</a:t>
            </a:r>
            <a:r>
              <a:rPr sz="1600" b="1" spc="-10" dirty="0">
                <a:latin typeface="Verdana"/>
                <a:cs typeface="Verdana"/>
              </a:rPr>
              <a:t>n</a:t>
            </a:r>
            <a:r>
              <a:rPr sz="1600" b="1" spc="-5" dirty="0">
                <a:latin typeface="Verdana"/>
                <a:cs typeface="Verdana"/>
              </a:rPr>
              <a:t>e</a:t>
            </a:r>
            <a:r>
              <a:rPr sz="1600" b="1" dirty="0">
                <a:latin typeface="Verdana"/>
                <a:cs typeface="Verdana"/>
              </a:rPr>
              <a:t>	</a:t>
            </a:r>
            <a:r>
              <a:rPr sz="1600" spc="-10" dirty="0">
                <a:latin typeface="Verdana"/>
                <a:cs typeface="Verdana"/>
              </a:rPr>
              <a:t>d</a:t>
            </a:r>
            <a:r>
              <a:rPr sz="1600" dirty="0">
                <a:latin typeface="Verdana"/>
                <a:cs typeface="Verdana"/>
              </a:rPr>
              <a:t>e</a:t>
            </a:r>
            <a:r>
              <a:rPr sz="1600" spc="-5" dirty="0">
                <a:latin typeface="Verdana"/>
                <a:cs typeface="Verdana"/>
              </a:rPr>
              <a:t>l</a:t>
            </a:r>
            <a:r>
              <a:rPr sz="1600" dirty="0">
                <a:latin typeface="Verdana"/>
                <a:cs typeface="Verdana"/>
              </a:rPr>
              <a:t>	</a:t>
            </a:r>
            <a:r>
              <a:rPr sz="1600" spc="-5" dirty="0">
                <a:latin typeface="Verdana"/>
                <a:cs typeface="Verdana"/>
              </a:rPr>
              <a:t>c</a:t>
            </a:r>
            <a:r>
              <a:rPr sz="1600" dirty="0">
                <a:latin typeface="Verdana"/>
                <a:cs typeface="Verdana"/>
              </a:rPr>
              <a:t>o</a:t>
            </a:r>
            <a:r>
              <a:rPr sz="1600" spc="5" dirty="0">
                <a:latin typeface="Verdana"/>
                <a:cs typeface="Verdana"/>
              </a:rPr>
              <a:t>r</a:t>
            </a:r>
            <a:r>
              <a:rPr sz="1600" spc="-5" dirty="0">
                <a:latin typeface="Verdana"/>
                <a:cs typeface="Verdana"/>
              </a:rPr>
              <a:t>so.</a:t>
            </a:r>
            <a:endParaRPr sz="1600">
              <a:latin typeface="Verdana"/>
              <a:cs typeface="Verdana"/>
            </a:endParaRPr>
          </a:p>
        </p:txBody>
      </p:sp>
      <p:sp>
        <p:nvSpPr>
          <p:cNvPr id="5" name="object 5"/>
          <p:cNvSpPr txBox="1"/>
          <p:nvPr/>
        </p:nvSpPr>
        <p:spPr>
          <a:xfrm>
            <a:off x="797763" y="1923059"/>
            <a:ext cx="7654290" cy="2390140"/>
          </a:xfrm>
          <a:prstGeom prst="rect">
            <a:avLst/>
          </a:prstGeom>
        </p:spPr>
        <p:txBody>
          <a:bodyPr vert="horz" wrap="square" lIns="0" tIns="12700" rIns="0" bIns="0" rtlCol="0">
            <a:spAutoFit/>
          </a:bodyPr>
          <a:lstStyle/>
          <a:p>
            <a:pPr marL="12700" marR="6350">
              <a:lnSpc>
                <a:spcPct val="114999"/>
              </a:lnSpc>
              <a:spcBef>
                <a:spcPts val="100"/>
              </a:spcBef>
            </a:pPr>
            <a:r>
              <a:rPr sz="1600" spc="-5" dirty="0">
                <a:latin typeface="Verdana"/>
                <a:cs typeface="Verdana"/>
              </a:rPr>
              <a:t>Le assenze ed i motivi che </a:t>
            </a:r>
            <a:r>
              <a:rPr sz="1600" spc="-10" dirty="0">
                <a:latin typeface="Verdana"/>
                <a:cs typeface="Verdana"/>
              </a:rPr>
              <a:t>le </a:t>
            </a:r>
            <a:r>
              <a:rPr sz="1600" spc="-5" dirty="0">
                <a:latin typeface="Verdana"/>
                <a:cs typeface="Verdana"/>
              </a:rPr>
              <a:t>determinano sono valutate, ai fini della  sospensione, dal </a:t>
            </a:r>
            <a:r>
              <a:rPr sz="1600" b="1" spc="-10" dirty="0">
                <a:latin typeface="Verdana"/>
                <a:cs typeface="Verdana"/>
              </a:rPr>
              <a:t>Collegio dei</a:t>
            </a:r>
            <a:r>
              <a:rPr sz="1600" b="1" spc="165" dirty="0">
                <a:latin typeface="Verdana"/>
                <a:cs typeface="Verdana"/>
              </a:rPr>
              <a:t> </a:t>
            </a:r>
            <a:r>
              <a:rPr sz="1600" b="1" spc="-10" dirty="0">
                <a:latin typeface="Verdana"/>
                <a:cs typeface="Verdana"/>
              </a:rPr>
              <a:t>docenti</a:t>
            </a:r>
            <a:r>
              <a:rPr sz="1600" spc="-10" dirty="0">
                <a:latin typeface="Verdana"/>
                <a:cs typeface="Verdana"/>
              </a:rPr>
              <a:t>.</a:t>
            </a:r>
            <a:endParaRPr sz="1600">
              <a:latin typeface="Verdana"/>
              <a:cs typeface="Verdana"/>
            </a:endParaRPr>
          </a:p>
          <a:p>
            <a:pPr marL="12700">
              <a:lnSpc>
                <a:spcPct val="100000"/>
              </a:lnSpc>
              <a:spcBef>
                <a:spcPts val="1080"/>
              </a:spcBef>
            </a:pPr>
            <a:r>
              <a:rPr sz="1600" b="1" spc="-5" dirty="0">
                <a:latin typeface="Verdana"/>
                <a:cs typeface="Verdana"/>
              </a:rPr>
              <a:t>Durata: </a:t>
            </a:r>
            <a:r>
              <a:rPr sz="1600" spc="-5" dirty="0">
                <a:latin typeface="Verdana"/>
                <a:cs typeface="Verdana"/>
              </a:rPr>
              <a:t>da 1 a 6</a:t>
            </a:r>
            <a:r>
              <a:rPr sz="1600" spc="25" dirty="0">
                <a:latin typeface="Verdana"/>
                <a:cs typeface="Verdana"/>
              </a:rPr>
              <a:t> </a:t>
            </a:r>
            <a:r>
              <a:rPr sz="1600" spc="-10" dirty="0">
                <a:latin typeface="Verdana"/>
                <a:cs typeface="Verdana"/>
              </a:rPr>
              <a:t>mesi</a:t>
            </a:r>
            <a:endParaRPr sz="1600">
              <a:latin typeface="Verdana"/>
              <a:cs typeface="Verdana"/>
            </a:endParaRPr>
          </a:p>
          <a:p>
            <a:pPr marL="12700" marR="5080">
              <a:lnSpc>
                <a:spcPct val="114399"/>
              </a:lnSpc>
              <a:spcBef>
                <a:spcPts val="805"/>
              </a:spcBef>
              <a:tabLst>
                <a:tab pos="791210" algn="l"/>
                <a:tab pos="1125220" algn="l"/>
                <a:tab pos="2097405" algn="l"/>
                <a:tab pos="3106420" algn="l"/>
                <a:tab pos="4199255" algn="l"/>
                <a:tab pos="4521200" algn="l"/>
                <a:tab pos="5467350" algn="l"/>
                <a:tab pos="5970270" algn="l"/>
              </a:tabLst>
            </a:pPr>
            <a:r>
              <a:rPr sz="1600" b="1" dirty="0">
                <a:latin typeface="Verdana"/>
                <a:cs typeface="Verdana"/>
              </a:rPr>
              <a:t>C</a:t>
            </a:r>
            <a:r>
              <a:rPr sz="1600" b="1" spc="-5" dirty="0">
                <a:latin typeface="Verdana"/>
                <a:cs typeface="Verdana"/>
              </a:rPr>
              <a:t>ome</a:t>
            </a:r>
            <a:r>
              <a:rPr sz="1600" b="1" dirty="0">
                <a:latin typeface="Verdana"/>
                <a:cs typeface="Verdana"/>
              </a:rPr>
              <a:t>	</a:t>
            </a:r>
            <a:r>
              <a:rPr sz="1600" b="1" spc="5" dirty="0">
                <a:latin typeface="Verdana"/>
                <a:cs typeface="Verdana"/>
              </a:rPr>
              <a:t>s</a:t>
            </a:r>
            <a:r>
              <a:rPr sz="1600" b="1" spc="-5" dirty="0">
                <a:latin typeface="Verdana"/>
                <a:cs typeface="Verdana"/>
              </a:rPr>
              <a:t>i</a:t>
            </a:r>
            <a:r>
              <a:rPr sz="1600" b="1" dirty="0">
                <a:latin typeface="Verdana"/>
                <a:cs typeface="Verdana"/>
              </a:rPr>
              <a:t>	</a:t>
            </a:r>
            <a:r>
              <a:rPr sz="1600" b="1" spc="-10" dirty="0">
                <a:latin typeface="Verdana"/>
                <a:cs typeface="Verdana"/>
              </a:rPr>
              <a:t>c</a:t>
            </a:r>
            <a:r>
              <a:rPr sz="1600" b="1" spc="5" dirty="0">
                <a:latin typeface="Verdana"/>
                <a:cs typeface="Verdana"/>
              </a:rPr>
              <a:t>h</a:t>
            </a:r>
            <a:r>
              <a:rPr sz="1600" b="1" dirty="0">
                <a:latin typeface="Verdana"/>
                <a:cs typeface="Verdana"/>
              </a:rPr>
              <a:t>i</a:t>
            </a:r>
            <a:r>
              <a:rPr sz="1600" b="1" spc="-10" dirty="0">
                <a:latin typeface="Verdana"/>
                <a:cs typeface="Verdana"/>
              </a:rPr>
              <a:t>e</a:t>
            </a:r>
            <a:r>
              <a:rPr sz="1600" b="1" dirty="0">
                <a:latin typeface="Verdana"/>
                <a:cs typeface="Verdana"/>
              </a:rPr>
              <a:t>d</a:t>
            </a:r>
            <a:r>
              <a:rPr sz="1600" b="1" spc="-5" dirty="0">
                <a:latin typeface="Verdana"/>
                <a:cs typeface="Verdana"/>
              </a:rPr>
              <a:t>e:</a:t>
            </a:r>
            <a:r>
              <a:rPr sz="1600" b="1" dirty="0">
                <a:latin typeface="Verdana"/>
                <a:cs typeface="Verdana"/>
              </a:rPr>
              <a:t>	</a:t>
            </a:r>
            <a:r>
              <a:rPr sz="1600" spc="5" dirty="0">
                <a:latin typeface="Verdana"/>
                <a:cs typeface="Verdana"/>
              </a:rPr>
              <a:t>a</a:t>
            </a:r>
            <a:r>
              <a:rPr sz="1600" spc="-10" dirty="0">
                <a:latin typeface="Verdana"/>
                <a:cs typeface="Verdana"/>
              </a:rPr>
              <a:t>pp</a:t>
            </a:r>
            <a:r>
              <a:rPr sz="1600" spc="10" dirty="0">
                <a:latin typeface="Verdana"/>
                <a:cs typeface="Verdana"/>
              </a:rPr>
              <a:t>o</a:t>
            </a:r>
            <a:r>
              <a:rPr sz="1600" dirty="0">
                <a:latin typeface="Verdana"/>
                <a:cs typeface="Verdana"/>
              </a:rPr>
              <a:t>s</a:t>
            </a:r>
            <a:r>
              <a:rPr sz="1600" spc="-10" dirty="0">
                <a:latin typeface="Verdana"/>
                <a:cs typeface="Verdana"/>
              </a:rPr>
              <a:t>i</a:t>
            </a:r>
            <a:r>
              <a:rPr sz="1600" spc="-20" dirty="0">
                <a:latin typeface="Verdana"/>
                <a:cs typeface="Verdana"/>
              </a:rPr>
              <a:t>t</a:t>
            </a:r>
            <a:r>
              <a:rPr sz="1600" spc="-5" dirty="0">
                <a:latin typeface="Verdana"/>
                <a:cs typeface="Verdana"/>
              </a:rPr>
              <a:t>a</a:t>
            </a:r>
            <a:r>
              <a:rPr sz="1600" dirty="0">
                <a:latin typeface="Verdana"/>
                <a:cs typeface="Verdana"/>
              </a:rPr>
              <a:t>	</a:t>
            </a:r>
            <a:r>
              <a:rPr sz="1600" spc="-10" dirty="0">
                <a:latin typeface="Verdana"/>
                <a:cs typeface="Verdana"/>
              </a:rPr>
              <a:t>d</a:t>
            </a:r>
            <a:r>
              <a:rPr sz="1600" spc="10" dirty="0">
                <a:latin typeface="Verdana"/>
                <a:cs typeface="Verdana"/>
              </a:rPr>
              <a:t>o</a:t>
            </a:r>
            <a:r>
              <a:rPr sz="1600" spc="-10" dirty="0">
                <a:latin typeface="Verdana"/>
                <a:cs typeface="Verdana"/>
              </a:rPr>
              <a:t>m</a:t>
            </a:r>
            <a:r>
              <a:rPr sz="1600" spc="5" dirty="0">
                <a:latin typeface="Verdana"/>
                <a:cs typeface="Verdana"/>
              </a:rPr>
              <a:t>a</a:t>
            </a:r>
            <a:r>
              <a:rPr sz="1600" spc="-5" dirty="0">
                <a:latin typeface="Verdana"/>
                <a:cs typeface="Verdana"/>
              </a:rPr>
              <a:t>nda</a:t>
            </a:r>
            <a:r>
              <a:rPr sz="1600" dirty="0">
                <a:latin typeface="Verdana"/>
                <a:cs typeface="Verdana"/>
              </a:rPr>
              <a:t>	</a:t>
            </a:r>
            <a:r>
              <a:rPr sz="1600" spc="-5" dirty="0">
                <a:latin typeface="Verdana"/>
                <a:cs typeface="Verdana"/>
              </a:rPr>
              <a:t>al</a:t>
            </a:r>
            <a:r>
              <a:rPr sz="1600" dirty="0">
                <a:latin typeface="Verdana"/>
                <a:cs typeface="Verdana"/>
              </a:rPr>
              <a:t>	</a:t>
            </a:r>
            <a:r>
              <a:rPr sz="1600" spc="-10" dirty="0">
                <a:latin typeface="Verdana"/>
                <a:cs typeface="Verdana"/>
              </a:rPr>
              <a:t>C</a:t>
            </a:r>
            <a:r>
              <a:rPr sz="1600" spc="-5" dirty="0">
                <a:latin typeface="Verdana"/>
                <a:cs typeface="Verdana"/>
              </a:rPr>
              <a:t>o</a:t>
            </a:r>
            <a:r>
              <a:rPr sz="1600" spc="-10" dirty="0">
                <a:latin typeface="Verdana"/>
                <a:cs typeface="Verdana"/>
              </a:rPr>
              <a:t>ll</a:t>
            </a:r>
            <a:r>
              <a:rPr sz="1600" spc="-20" dirty="0">
                <a:latin typeface="Verdana"/>
                <a:cs typeface="Verdana"/>
              </a:rPr>
              <a:t>e</a:t>
            </a:r>
            <a:r>
              <a:rPr sz="1600" spc="5" dirty="0">
                <a:latin typeface="Verdana"/>
                <a:cs typeface="Verdana"/>
              </a:rPr>
              <a:t>g</a:t>
            </a:r>
            <a:r>
              <a:rPr sz="1600" spc="-10" dirty="0">
                <a:latin typeface="Verdana"/>
                <a:cs typeface="Verdana"/>
              </a:rPr>
              <a:t>i</a:t>
            </a:r>
            <a:r>
              <a:rPr sz="1600" spc="-5" dirty="0">
                <a:latin typeface="Verdana"/>
                <a:cs typeface="Verdana"/>
              </a:rPr>
              <a:t>o</a:t>
            </a:r>
            <a:r>
              <a:rPr sz="1600" dirty="0">
                <a:latin typeface="Verdana"/>
                <a:cs typeface="Verdana"/>
              </a:rPr>
              <a:t>	</a:t>
            </a:r>
            <a:r>
              <a:rPr sz="1600" spc="-5" dirty="0">
                <a:latin typeface="Verdana"/>
                <a:cs typeface="Verdana"/>
              </a:rPr>
              <a:t>c</a:t>
            </a:r>
            <a:r>
              <a:rPr sz="1600" dirty="0">
                <a:latin typeface="Verdana"/>
                <a:cs typeface="Verdana"/>
              </a:rPr>
              <a:t>o</a:t>
            </a:r>
            <a:r>
              <a:rPr sz="1600" spc="-5" dirty="0">
                <a:latin typeface="Verdana"/>
                <a:cs typeface="Verdana"/>
              </a:rPr>
              <a:t>n</a:t>
            </a:r>
            <a:r>
              <a:rPr sz="1600" dirty="0">
                <a:latin typeface="Verdana"/>
                <a:cs typeface="Verdana"/>
              </a:rPr>
              <a:t>	</a:t>
            </a:r>
            <a:r>
              <a:rPr sz="1600" spc="-10" dirty="0">
                <a:latin typeface="Verdana"/>
                <a:cs typeface="Verdana"/>
              </a:rPr>
              <a:t>d</a:t>
            </a:r>
            <a:r>
              <a:rPr sz="1600" spc="-5" dirty="0">
                <a:latin typeface="Verdana"/>
                <a:cs typeface="Verdana"/>
              </a:rPr>
              <a:t>o</a:t>
            </a:r>
            <a:r>
              <a:rPr sz="1600" dirty="0">
                <a:latin typeface="Verdana"/>
                <a:cs typeface="Verdana"/>
              </a:rPr>
              <a:t>cu</a:t>
            </a:r>
            <a:r>
              <a:rPr sz="1600" spc="-5" dirty="0">
                <a:latin typeface="Verdana"/>
                <a:cs typeface="Verdana"/>
              </a:rPr>
              <a:t>m</a:t>
            </a:r>
            <a:r>
              <a:rPr sz="1600" spc="-15" dirty="0">
                <a:latin typeface="Verdana"/>
                <a:cs typeface="Verdana"/>
              </a:rPr>
              <a:t>e</a:t>
            </a:r>
            <a:r>
              <a:rPr sz="1600" dirty="0">
                <a:latin typeface="Verdana"/>
                <a:cs typeface="Verdana"/>
              </a:rPr>
              <a:t>n</a:t>
            </a:r>
            <a:r>
              <a:rPr sz="1600" spc="-10" dirty="0">
                <a:latin typeface="Verdana"/>
                <a:cs typeface="Verdana"/>
              </a:rPr>
              <a:t>t</a:t>
            </a:r>
            <a:r>
              <a:rPr sz="1600" spc="-5" dirty="0">
                <a:latin typeface="Verdana"/>
                <a:cs typeface="Verdana"/>
              </a:rPr>
              <a:t>azi</a:t>
            </a:r>
            <a:r>
              <a:rPr sz="1600" spc="10" dirty="0">
                <a:latin typeface="Verdana"/>
                <a:cs typeface="Verdana"/>
              </a:rPr>
              <a:t>o</a:t>
            </a:r>
            <a:r>
              <a:rPr sz="1600" dirty="0">
                <a:latin typeface="Verdana"/>
                <a:cs typeface="Verdana"/>
              </a:rPr>
              <a:t>n</a:t>
            </a:r>
            <a:r>
              <a:rPr sz="1600" spc="-5" dirty="0">
                <a:latin typeface="Verdana"/>
                <a:cs typeface="Verdana"/>
              </a:rPr>
              <a:t>e  </a:t>
            </a:r>
            <a:r>
              <a:rPr sz="1600" spc="-10" dirty="0">
                <a:latin typeface="Verdana"/>
                <a:cs typeface="Verdana"/>
              </a:rPr>
              <a:t>allegata. </a:t>
            </a:r>
            <a:r>
              <a:rPr sz="1600" spc="-5" dirty="0">
                <a:latin typeface="Verdana"/>
                <a:cs typeface="Verdana"/>
              </a:rPr>
              <a:t>Mai a</a:t>
            </a:r>
            <a:r>
              <a:rPr sz="1600" spc="45" dirty="0">
                <a:latin typeface="Verdana"/>
                <a:cs typeface="Verdana"/>
              </a:rPr>
              <a:t> </a:t>
            </a:r>
            <a:r>
              <a:rPr sz="1600" spc="-5" dirty="0">
                <a:latin typeface="Verdana"/>
                <a:cs typeface="Verdana"/>
              </a:rPr>
              <a:t>posteriori</a:t>
            </a:r>
            <a:endParaRPr sz="1600">
              <a:latin typeface="Verdana"/>
              <a:cs typeface="Verdana"/>
            </a:endParaRPr>
          </a:p>
          <a:p>
            <a:pPr marL="12700">
              <a:lnSpc>
                <a:spcPct val="100000"/>
              </a:lnSpc>
              <a:spcBef>
                <a:spcPts val="1080"/>
              </a:spcBef>
              <a:tabLst>
                <a:tab pos="1544320" algn="l"/>
              </a:tabLst>
            </a:pPr>
            <a:r>
              <a:rPr sz="1600" b="1" spc="-5" dirty="0">
                <a:latin typeface="Verdana"/>
                <a:cs typeface="Verdana"/>
              </a:rPr>
              <a:t>Importante:	</a:t>
            </a:r>
            <a:r>
              <a:rPr sz="1600" b="1" spc="-5" dirty="0">
                <a:solidFill>
                  <a:srgbClr val="A0312F"/>
                </a:solidFill>
                <a:latin typeface="Verdana"/>
                <a:cs typeface="Verdana"/>
              </a:rPr>
              <a:t>Non si </a:t>
            </a:r>
            <a:r>
              <a:rPr sz="1600" b="1" spc="-10" dirty="0">
                <a:solidFill>
                  <a:srgbClr val="A0312F"/>
                </a:solidFill>
                <a:latin typeface="Verdana"/>
                <a:cs typeface="Verdana"/>
              </a:rPr>
              <a:t>percepisce la</a:t>
            </a:r>
            <a:r>
              <a:rPr sz="1600" b="1" spc="75" dirty="0">
                <a:solidFill>
                  <a:srgbClr val="A0312F"/>
                </a:solidFill>
                <a:latin typeface="Verdana"/>
                <a:cs typeface="Verdana"/>
              </a:rPr>
              <a:t> </a:t>
            </a:r>
            <a:r>
              <a:rPr sz="1600" b="1" spc="-10" dirty="0">
                <a:solidFill>
                  <a:srgbClr val="A0312F"/>
                </a:solidFill>
                <a:latin typeface="Verdana"/>
                <a:cs typeface="Verdana"/>
              </a:rPr>
              <a:t>borsa</a:t>
            </a:r>
            <a:endParaRPr sz="1600">
              <a:latin typeface="Verdana"/>
              <a:cs typeface="Verdana"/>
            </a:endParaRPr>
          </a:p>
          <a:p>
            <a:pPr marL="1588770">
              <a:lnSpc>
                <a:spcPct val="100000"/>
              </a:lnSpc>
              <a:spcBef>
                <a:spcPts val="1085"/>
              </a:spcBef>
            </a:pPr>
            <a:r>
              <a:rPr sz="1600" b="1" spc="-5" dirty="0">
                <a:solidFill>
                  <a:srgbClr val="A0312F"/>
                </a:solidFill>
                <a:latin typeface="Verdana"/>
                <a:cs typeface="Verdana"/>
              </a:rPr>
              <a:t>Il </a:t>
            </a:r>
            <a:r>
              <a:rPr sz="1600" b="1" spc="-10" dirty="0">
                <a:solidFill>
                  <a:srgbClr val="A0312F"/>
                </a:solidFill>
                <a:latin typeface="Verdana"/>
                <a:cs typeface="Verdana"/>
              </a:rPr>
              <a:t>periodo deve essere</a:t>
            </a:r>
            <a:r>
              <a:rPr sz="1600" b="1" spc="135" dirty="0">
                <a:solidFill>
                  <a:srgbClr val="A0312F"/>
                </a:solidFill>
                <a:latin typeface="Verdana"/>
                <a:cs typeface="Verdana"/>
              </a:rPr>
              <a:t> </a:t>
            </a:r>
            <a:r>
              <a:rPr sz="1600" b="1" spc="-5" dirty="0">
                <a:solidFill>
                  <a:srgbClr val="A0312F"/>
                </a:solidFill>
                <a:latin typeface="Verdana"/>
                <a:cs typeface="Verdana"/>
              </a:rPr>
              <a:t>recuperato!</a:t>
            </a:r>
            <a:endParaRPr sz="1600">
              <a:latin typeface="Verdana"/>
              <a:cs typeface="Verdana"/>
            </a:endParaRPr>
          </a:p>
        </p:txBody>
      </p:sp>
      <p:sp>
        <p:nvSpPr>
          <p:cNvPr id="6" name="object 6"/>
          <p:cNvSpPr txBox="1">
            <a:spLocks noGrp="1"/>
          </p:cNvSpPr>
          <p:nvPr>
            <p:ph type="title"/>
          </p:nvPr>
        </p:nvSpPr>
        <p:spPr>
          <a:xfrm>
            <a:off x="3483102" y="770890"/>
            <a:ext cx="2176145" cy="391160"/>
          </a:xfrm>
          <a:prstGeom prst="rect">
            <a:avLst/>
          </a:prstGeom>
        </p:spPr>
        <p:txBody>
          <a:bodyPr vert="horz" wrap="square" lIns="0" tIns="12700" rIns="0" bIns="0" rtlCol="0">
            <a:spAutoFit/>
          </a:bodyPr>
          <a:lstStyle/>
          <a:p>
            <a:pPr marL="12700">
              <a:lnSpc>
                <a:spcPct val="100000"/>
              </a:lnSpc>
              <a:spcBef>
                <a:spcPts val="100"/>
              </a:spcBef>
            </a:pPr>
            <a:r>
              <a:rPr sz="2400" spc="-10" dirty="0"/>
              <a:t>Sospensione</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7763" y="1365993"/>
            <a:ext cx="7753350" cy="3201670"/>
          </a:xfrm>
          <a:prstGeom prst="rect">
            <a:avLst/>
          </a:prstGeom>
        </p:spPr>
        <p:txBody>
          <a:bodyPr vert="horz" wrap="square" lIns="0" tIns="13335" rIns="0" bIns="0" rtlCol="0">
            <a:spAutoFit/>
          </a:bodyPr>
          <a:lstStyle/>
          <a:p>
            <a:pPr marL="12700" marR="5080" algn="just">
              <a:lnSpc>
                <a:spcPct val="114399"/>
              </a:lnSpc>
              <a:spcBef>
                <a:spcPts val="105"/>
              </a:spcBef>
            </a:pPr>
            <a:r>
              <a:rPr sz="1600" dirty="0">
                <a:latin typeface="Verdana"/>
                <a:cs typeface="Verdana"/>
              </a:rPr>
              <a:t>Il </a:t>
            </a:r>
            <a:r>
              <a:rPr sz="1600" spc="-5" dirty="0">
                <a:latin typeface="Verdana"/>
                <a:cs typeface="Verdana"/>
              </a:rPr>
              <a:t>dottorando può chiedere una proroga </a:t>
            </a:r>
            <a:r>
              <a:rPr sz="1600" b="1" spc="-5" dirty="0">
                <a:solidFill>
                  <a:srgbClr val="921B17"/>
                </a:solidFill>
                <a:latin typeface="Verdana"/>
                <a:cs typeface="Verdana"/>
              </a:rPr>
              <a:t>non retribuita </a:t>
            </a:r>
            <a:r>
              <a:rPr sz="1600" spc="-5" dirty="0">
                <a:latin typeface="Verdana"/>
                <a:cs typeface="Verdana"/>
              </a:rPr>
              <a:t>della </a:t>
            </a:r>
            <a:r>
              <a:rPr sz="1600" b="1" dirty="0">
                <a:solidFill>
                  <a:srgbClr val="A0312F"/>
                </a:solidFill>
                <a:latin typeface="Verdana"/>
                <a:cs typeface="Verdana"/>
              </a:rPr>
              <a:t>durata  </a:t>
            </a:r>
            <a:r>
              <a:rPr sz="1600" b="1" spc="-5" dirty="0">
                <a:solidFill>
                  <a:srgbClr val="A0312F"/>
                </a:solidFill>
                <a:latin typeface="Verdana"/>
                <a:cs typeface="Verdana"/>
              </a:rPr>
              <a:t>massima di 12 mesi </a:t>
            </a:r>
            <a:r>
              <a:rPr sz="1600" spc="-5" dirty="0">
                <a:latin typeface="Verdana"/>
                <a:cs typeface="Verdana"/>
              </a:rPr>
              <a:t>qualora </a:t>
            </a:r>
            <a:r>
              <a:rPr sz="1600" dirty="0">
                <a:latin typeface="Verdana"/>
                <a:cs typeface="Verdana"/>
              </a:rPr>
              <a:t>non </a:t>
            </a:r>
            <a:r>
              <a:rPr sz="1600" spc="-10" dirty="0">
                <a:latin typeface="Verdana"/>
                <a:cs typeface="Verdana"/>
              </a:rPr>
              <a:t>sia in grado </a:t>
            </a:r>
            <a:r>
              <a:rPr sz="1600" spc="-5" dirty="0">
                <a:latin typeface="Verdana"/>
                <a:cs typeface="Verdana"/>
              </a:rPr>
              <a:t>di presentare </a:t>
            </a:r>
            <a:r>
              <a:rPr sz="1600" spc="-10" dirty="0">
                <a:latin typeface="Verdana"/>
                <a:cs typeface="Verdana"/>
              </a:rPr>
              <a:t>la </a:t>
            </a:r>
            <a:r>
              <a:rPr sz="1600" spc="-5" dirty="0">
                <a:latin typeface="Verdana"/>
                <a:cs typeface="Verdana"/>
              </a:rPr>
              <a:t>tesi di  </a:t>
            </a:r>
            <a:r>
              <a:rPr sz="1600" spc="-10" dirty="0">
                <a:latin typeface="Verdana"/>
                <a:cs typeface="Verdana"/>
              </a:rPr>
              <a:t>dottorato </a:t>
            </a:r>
            <a:r>
              <a:rPr sz="1600" spc="-5" dirty="0">
                <a:latin typeface="Verdana"/>
                <a:cs typeface="Verdana"/>
              </a:rPr>
              <a:t>entro </a:t>
            </a:r>
            <a:r>
              <a:rPr sz="1600" spc="-10" dirty="0">
                <a:latin typeface="Verdana"/>
                <a:cs typeface="Verdana"/>
              </a:rPr>
              <a:t>la</a:t>
            </a:r>
            <a:r>
              <a:rPr sz="1600" spc="55" dirty="0">
                <a:latin typeface="Verdana"/>
                <a:cs typeface="Verdana"/>
              </a:rPr>
              <a:t> </a:t>
            </a:r>
            <a:r>
              <a:rPr sz="1600" spc="-5" dirty="0">
                <a:latin typeface="Verdana"/>
                <a:cs typeface="Verdana"/>
              </a:rPr>
              <a:t>scadenza.</a:t>
            </a:r>
            <a:endParaRPr sz="1600" dirty="0">
              <a:latin typeface="Verdana"/>
              <a:cs typeface="Verdana"/>
            </a:endParaRPr>
          </a:p>
          <a:p>
            <a:pPr marL="12700" algn="just">
              <a:lnSpc>
                <a:spcPct val="100000"/>
              </a:lnSpc>
              <a:spcBef>
                <a:spcPts val="1080"/>
              </a:spcBef>
            </a:pPr>
            <a:r>
              <a:rPr sz="1600" spc="-5" dirty="0">
                <a:latin typeface="Verdana"/>
                <a:cs typeface="Verdana"/>
              </a:rPr>
              <a:t>La</a:t>
            </a:r>
            <a:r>
              <a:rPr sz="1600" spc="215" dirty="0">
                <a:latin typeface="Verdana"/>
                <a:cs typeface="Verdana"/>
              </a:rPr>
              <a:t> </a:t>
            </a:r>
            <a:r>
              <a:rPr sz="1600" spc="-5" dirty="0">
                <a:latin typeface="Verdana"/>
                <a:cs typeface="Verdana"/>
              </a:rPr>
              <a:t>richiesta,</a:t>
            </a:r>
            <a:r>
              <a:rPr sz="1600" spc="204" dirty="0">
                <a:latin typeface="Verdana"/>
                <a:cs typeface="Verdana"/>
              </a:rPr>
              <a:t> </a:t>
            </a:r>
            <a:r>
              <a:rPr sz="1600" spc="-5" dirty="0">
                <a:latin typeface="Verdana"/>
                <a:cs typeface="Verdana"/>
              </a:rPr>
              <a:t>documentata</a:t>
            </a:r>
            <a:r>
              <a:rPr sz="1600" spc="220" dirty="0">
                <a:latin typeface="Verdana"/>
                <a:cs typeface="Verdana"/>
              </a:rPr>
              <a:t> </a:t>
            </a:r>
            <a:r>
              <a:rPr sz="1600" spc="-5" dirty="0">
                <a:latin typeface="Verdana"/>
                <a:cs typeface="Verdana"/>
              </a:rPr>
              <a:t>e</a:t>
            </a:r>
            <a:r>
              <a:rPr sz="1600" spc="210" dirty="0">
                <a:latin typeface="Verdana"/>
                <a:cs typeface="Verdana"/>
              </a:rPr>
              <a:t> </a:t>
            </a:r>
            <a:r>
              <a:rPr sz="1600" spc="-10" dirty="0">
                <a:latin typeface="Verdana"/>
                <a:cs typeface="Verdana"/>
              </a:rPr>
              <a:t>motivata,</a:t>
            </a:r>
            <a:r>
              <a:rPr sz="1600" spc="210" dirty="0">
                <a:latin typeface="Verdana"/>
                <a:cs typeface="Verdana"/>
              </a:rPr>
              <a:t> </a:t>
            </a:r>
            <a:r>
              <a:rPr sz="1600" dirty="0">
                <a:latin typeface="Verdana"/>
                <a:cs typeface="Verdana"/>
              </a:rPr>
              <a:t>si</a:t>
            </a:r>
            <a:r>
              <a:rPr sz="1600" spc="210" dirty="0">
                <a:latin typeface="Verdana"/>
                <a:cs typeface="Verdana"/>
              </a:rPr>
              <a:t> </a:t>
            </a:r>
            <a:r>
              <a:rPr sz="1600" spc="-5" dirty="0">
                <a:latin typeface="Verdana"/>
                <a:cs typeface="Verdana"/>
              </a:rPr>
              <a:t>presenta</a:t>
            </a:r>
            <a:r>
              <a:rPr sz="1600" spc="220" dirty="0">
                <a:latin typeface="Verdana"/>
                <a:cs typeface="Verdana"/>
              </a:rPr>
              <a:t> </a:t>
            </a:r>
            <a:r>
              <a:rPr sz="1600" spc="-5" dirty="0">
                <a:latin typeface="Verdana"/>
                <a:cs typeface="Verdana"/>
              </a:rPr>
              <a:t>al</a:t>
            </a:r>
            <a:r>
              <a:rPr sz="1600" spc="204" dirty="0">
                <a:latin typeface="Verdana"/>
                <a:cs typeface="Verdana"/>
              </a:rPr>
              <a:t> </a:t>
            </a:r>
            <a:r>
              <a:rPr sz="1600" spc="-5" dirty="0">
                <a:latin typeface="Verdana"/>
                <a:cs typeface="Verdana"/>
              </a:rPr>
              <a:t>Collegio</a:t>
            </a:r>
            <a:r>
              <a:rPr sz="1600" spc="225" dirty="0">
                <a:latin typeface="Verdana"/>
                <a:cs typeface="Verdana"/>
              </a:rPr>
              <a:t> </a:t>
            </a:r>
            <a:r>
              <a:rPr sz="1600" spc="-5" dirty="0">
                <a:latin typeface="Verdana"/>
                <a:cs typeface="Verdana"/>
              </a:rPr>
              <a:t>dei</a:t>
            </a:r>
            <a:r>
              <a:rPr sz="1600" spc="210" dirty="0">
                <a:latin typeface="Verdana"/>
                <a:cs typeface="Verdana"/>
              </a:rPr>
              <a:t> </a:t>
            </a:r>
            <a:r>
              <a:rPr sz="1600" spc="-5" dirty="0">
                <a:latin typeface="Verdana"/>
                <a:cs typeface="Verdana"/>
              </a:rPr>
              <a:t>docenti,</a:t>
            </a:r>
            <a:endParaRPr sz="1600" dirty="0">
              <a:latin typeface="Verdana"/>
              <a:cs typeface="Verdana"/>
            </a:endParaRPr>
          </a:p>
          <a:p>
            <a:pPr marL="12700" algn="just">
              <a:lnSpc>
                <a:spcPct val="100000"/>
              </a:lnSpc>
              <a:spcBef>
                <a:spcPts val="285"/>
              </a:spcBef>
            </a:pPr>
            <a:r>
              <a:rPr sz="1600" spc="-5" dirty="0">
                <a:latin typeface="Verdana"/>
                <a:cs typeface="Verdana"/>
              </a:rPr>
              <a:t>che si </a:t>
            </a:r>
            <a:r>
              <a:rPr sz="1600" spc="-10" dirty="0">
                <a:latin typeface="Verdana"/>
                <a:cs typeface="Verdana"/>
              </a:rPr>
              <a:t>pronuncia sentito il</a:t>
            </a:r>
            <a:r>
              <a:rPr sz="1600" spc="120" dirty="0">
                <a:latin typeface="Verdana"/>
                <a:cs typeface="Verdana"/>
              </a:rPr>
              <a:t> </a:t>
            </a:r>
            <a:r>
              <a:rPr sz="1600" spc="-5" dirty="0">
                <a:latin typeface="Verdana"/>
                <a:cs typeface="Verdana"/>
              </a:rPr>
              <a:t>supervisore.</a:t>
            </a:r>
            <a:endParaRPr sz="1600" dirty="0">
              <a:latin typeface="Verdana"/>
              <a:cs typeface="Verdana"/>
            </a:endParaRPr>
          </a:p>
          <a:p>
            <a:pPr marL="12700" marR="5080" algn="just">
              <a:lnSpc>
                <a:spcPct val="114399"/>
              </a:lnSpc>
              <a:spcBef>
                <a:spcPts val="810"/>
              </a:spcBef>
            </a:pPr>
            <a:r>
              <a:rPr sz="1600" spc="-10" dirty="0">
                <a:latin typeface="Verdana"/>
                <a:cs typeface="Verdana"/>
              </a:rPr>
              <a:t>Durante il </a:t>
            </a:r>
            <a:r>
              <a:rPr sz="1600" spc="-5" dirty="0">
                <a:latin typeface="Verdana"/>
                <a:cs typeface="Verdana"/>
              </a:rPr>
              <a:t>periodo </a:t>
            </a:r>
            <a:r>
              <a:rPr sz="1600" dirty="0">
                <a:latin typeface="Verdana"/>
                <a:cs typeface="Verdana"/>
              </a:rPr>
              <a:t>di </a:t>
            </a:r>
            <a:r>
              <a:rPr sz="1600" spc="-5" dirty="0">
                <a:latin typeface="Verdana"/>
                <a:cs typeface="Verdana"/>
              </a:rPr>
              <a:t>proroga </a:t>
            </a:r>
            <a:r>
              <a:rPr sz="1600" spc="-10" dirty="0">
                <a:latin typeface="Verdana"/>
                <a:cs typeface="Verdana"/>
              </a:rPr>
              <a:t>può </a:t>
            </a:r>
            <a:r>
              <a:rPr sz="1600" spc="-5" dirty="0">
                <a:latin typeface="Verdana"/>
                <a:cs typeface="Verdana"/>
              </a:rPr>
              <a:t>essere </a:t>
            </a:r>
            <a:r>
              <a:rPr sz="1600" spc="-10" dirty="0">
                <a:latin typeface="Verdana"/>
                <a:cs typeface="Verdana"/>
              </a:rPr>
              <a:t>utilizzato </a:t>
            </a:r>
            <a:r>
              <a:rPr sz="1600" dirty="0">
                <a:latin typeface="Verdana"/>
                <a:cs typeface="Verdana"/>
              </a:rPr>
              <a:t>il </a:t>
            </a:r>
            <a:r>
              <a:rPr sz="1600" spc="-5" dirty="0">
                <a:latin typeface="Verdana"/>
                <a:cs typeface="Verdana"/>
              </a:rPr>
              <a:t>budget </a:t>
            </a:r>
            <a:r>
              <a:rPr sz="1600" spc="-10" dirty="0">
                <a:latin typeface="Verdana"/>
                <a:cs typeface="Verdana"/>
              </a:rPr>
              <a:t>ma </a:t>
            </a:r>
            <a:r>
              <a:rPr sz="1600" dirty="0">
                <a:latin typeface="Verdana"/>
                <a:cs typeface="Verdana"/>
              </a:rPr>
              <a:t>le </a:t>
            </a:r>
            <a:r>
              <a:rPr sz="1600" spc="-5" dirty="0">
                <a:latin typeface="Verdana"/>
                <a:cs typeface="Verdana"/>
              </a:rPr>
              <a:t>attività  didattiche devono essere già state completate, </a:t>
            </a:r>
            <a:r>
              <a:rPr sz="1600" dirty="0">
                <a:latin typeface="Verdana"/>
                <a:cs typeface="Verdana"/>
              </a:rPr>
              <a:t>così </a:t>
            </a:r>
            <a:r>
              <a:rPr sz="1600" spc="-5" dirty="0">
                <a:latin typeface="Verdana"/>
                <a:cs typeface="Verdana"/>
              </a:rPr>
              <a:t>come </a:t>
            </a:r>
            <a:r>
              <a:rPr sz="1600" dirty="0">
                <a:latin typeface="Verdana"/>
                <a:cs typeface="Verdana"/>
              </a:rPr>
              <a:t>il soggiorno  </a:t>
            </a:r>
            <a:r>
              <a:rPr sz="1600" spc="-5" dirty="0">
                <a:latin typeface="Verdana"/>
                <a:cs typeface="Verdana"/>
              </a:rPr>
              <a:t>all’estero.</a:t>
            </a:r>
            <a:endParaRPr sz="1600" dirty="0">
              <a:latin typeface="Verdana"/>
              <a:cs typeface="Verdana"/>
            </a:endParaRPr>
          </a:p>
          <a:p>
            <a:pPr marL="12700" marR="6350" algn="just">
              <a:lnSpc>
                <a:spcPct val="114999"/>
              </a:lnSpc>
              <a:spcBef>
                <a:spcPts val="1390"/>
              </a:spcBef>
            </a:pPr>
            <a:r>
              <a:rPr sz="1600" spc="-5" dirty="0">
                <a:latin typeface="Verdana"/>
                <a:cs typeface="Verdana"/>
              </a:rPr>
              <a:t>I periodi di proroga e di sospensione </a:t>
            </a:r>
            <a:r>
              <a:rPr sz="1600" dirty="0">
                <a:latin typeface="Verdana"/>
                <a:cs typeface="Verdana"/>
              </a:rPr>
              <a:t>non possono </a:t>
            </a:r>
            <a:r>
              <a:rPr sz="1600" spc="-5" dirty="0">
                <a:latin typeface="Verdana"/>
                <a:cs typeface="Verdana"/>
              </a:rPr>
              <a:t>eccedere  </a:t>
            </a:r>
            <a:r>
              <a:rPr sz="1600" spc="-10" dirty="0">
                <a:latin typeface="Verdana"/>
                <a:cs typeface="Verdana"/>
              </a:rPr>
              <a:t>complessivamente </a:t>
            </a:r>
            <a:r>
              <a:rPr sz="1600" b="1" spc="-5" dirty="0">
                <a:solidFill>
                  <a:srgbClr val="921B17"/>
                </a:solidFill>
                <a:latin typeface="Verdana"/>
                <a:cs typeface="Verdana"/>
              </a:rPr>
              <a:t>18 </a:t>
            </a:r>
            <a:r>
              <a:rPr sz="1600" b="1" spc="-10" dirty="0">
                <a:solidFill>
                  <a:srgbClr val="921B17"/>
                </a:solidFill>
                <a:latin typeface="Verdana"/>
                <a:cs typeface="Verdana"/>
              </a:rPr>
              <a:t>mesi</a:t>
            </a:r>
            <a:r>
              <a:rPr sz="1600" spc="-10" dirty="0">
                <a:latin typeface="Verdana"/>
                <a:cs typeface="Verdana"/>
              </a:rPr>
              <a:t>, </a:t>
            </a:r>
            <a:r>
              <a:rPr sz="1600" spc="-5" dirty="0">
                <a:latin typeface="Verdana"/>
                <a:cs typeface="Verdana"/>
              </a:rPr>
              <a:t>fatti salvi i casi specifici </a:t>
            </a:r>
            <a:r>
              <a:rPr sz="1600" spc="-10" dirty="0">
                <a:latin typeface="Verdana"/>
                <a:cs typeface="Verdana"/>
              </a:rPr>
              <a:t>previsti dalla</a:t>
            </a:r>
            <a:r>
              <a:rPr sz="1600" spc="295" dirty="0">
                <a:latin typeface="Verdana"/>
                <a:cs typeface="Verdana"/>
              </a:rPr>
              <a:t> </a:t>
            </a:r>
            <a:r>
              <a:rPr sz="1600" spc="-10" dirty="0">
                <a:latin typeface="Verdana"/>
                <a:cs typeface="Verdana"/>
              </a:rPr>
              <a:t>legge.</a:t>
            </a:r>
            <a:endParaRPr sz="1600" dirty="0">
              <a:latin typeface="Verdana"/>
              <a:cs typeface="Verdana"/>
            </a:endParaRPr>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27</a:t>
            </a:fld>
            <a:endParaRPr spc="15" dirty="0"/>
          </a:p>
        </p:txBody>
      </p:sp>
      <p:sp>
        <p:nvSpPr>
          <p:cNvPr id="3" name="object 3"/>
          <p:cNvSpPr txBox="1">
            <a:spLocks noGrp="1"/>
          </p:cNvSpPr>
          <p:nvPr>
            <p:ph type="title"/>
          </p:nvPr>
        </p:nvSpPr>
        <p:spPr>
          <a:xfrm>
            <a:off x="3879341" y="770890"/>
            <a:ext cx="1386840" cy="391160"/>
          </a:xfrm>
          <a:prstGeom prst="rect">
            <a:avLst/>
          </a:prstGeom>
        </p:spPr>
        <p:txBody>
          <a:bodyPr vert="horz" wrap="square" lIns="0" tIns="12700" rIns="0" bIns="0" rtlCol="0">
            <a:spAutoFit/>
          </a:bodyPr>
          <a:lstStyle/>
          <a:p>
            <a:pPr marL="12700">
              <a:lnSpc>
                <a:spcPct val="100000"/>
              </a:lnSpc>
              <a:spcBef>
                <a:spcPts val="100"/>
              </a:spcBef>
            </a:pPr>
            <a:r>
              <a:rPr sz="2400" dirty="0"/>
              <a:t>Pro</a:t>
            </a:r>
            <a:r>
              <a:rPr sz="2400" spc="-10" dirty="0"/>
              <a:t>r</a:t>
            </a:r>
            <a:r>
              <a:rPr sz="2400" dirty="0"/>
              <a:t>oga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676" y="330835"/>
            <a:ext cx="6053455" cy="835660"/>
          </a:xfrm>
          <a:prstGeom prst="rect">
            <a:avLst/>
          </a:prstGeom>
        </p:spPr>
        <p:txBody>
          <a:bodyPr vert="horz" wrap="square" lIns="0" tIns="60960" rIns="0" bIns="0" rtlCol="0">
            <a:spAutoFit/>
          </a:bodyPr>
          <a:lstStyle/>
          <a:p>
            <a:pPr marL="12700" marR="5080">
              <a:lnSpc>
                <a:spcPts val="3020"/>
              </a:lnSpc>
              <a:spcBef>
                <a:spcPts val="480"/>
              </a:spcBef>
            </a:pPr>
            <a:r>
              <a:rPr sz="2800" spc="-10" dirty="0">
                <a:solidFill>
                  <a:srgbClr val="FDFFFF"/>
                </a:solidFill>
              </a:rPr>
              <a:t>La </a:t>
            </a:r>
            <a:r>
              <a:rPr sz="2800" spc="-5" dirty="0">
                <a:solidFill>
                  <a:srgbClr val="FDFFFF"/>
                </a:solidFill>
              </a:rPr>
              <a:t>dimensione internazionale:  la Co-tutela di</a:t>
            </a:r>
            <a:r>
              <a:rPr sz="2800" spc="60" dirty="0">
                <a:solidFill>
                  <a:srgbClr val="FDFFFF"/>
                </a:solidFill>
              </a:rPr>
              <a:t> </a:t>
            </a:r>
            <a:r>
              <a:rPr sz="2800" spc="-5" dirty="0">
                <a:solidFill>
                  <a:srgbClr val="FDFFFF"/>
                </a:solidFill>
              </a:rPr>
              <a:t>tesi</a:t>
            </a:r>
            <a:endParaRPr sz="2800"/>
          </a:p>
        </p:txBody>
      </p:sp>
      <p:sp>
        <p:nvSpPr>
          <p:cNvPr id="3" name="object 3"/>
          <p:cNvSpPr/>
          <p:nvPr/>
        </p:nvSpPr>
        <p:spPr>
          <a:xfrm>
            <a:off x="629412" y="1459991"/>
            <a:ext cx="7886700" cy="3264408"/>
          </a:xfrm>
          <a:prstGeom prst="rect">
            <a:avLst/>
          </a:prstGeom>
          <a:blipFill>
            <a:blip r:embed="rId2" cstate="print"/>
            <a:stretch>
              <a:fillRect/>
            </a:stretch>
          </a:blipFill>
        </p:spPr>
        <p:txBody>
          <a:bodyPr wrap="square" lIns="0" tIns="0" rIns="0" bIns="0" rtlCol="0"/>
          <a:lstStyle/>
          <a:p>
            <a:endParaRPr/>
          </a:p>
        </p:txBody>
      </p:sp>
      <p:sp>
        <p:nvSpPr>
          <p:cNvPr id="4" name="Segnaposto piè di pagina 3">
            <a:extLst>
              <a:ext uri="{FF2B5EF4-FFF2-40B4-BE49-F238E27FC236}">
                <a16:creationId xmlns:a16="http://schemas.microsoft.com/office/drawing/2014/main" id="{33275FE0-AC34-42D7-A6B4-224163EAC8CA}"/>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5" name="Segnaposto numero diapositiva 4">
            <a:extLst>
              <a:ext uri="{FF2B5EF4-FFF2-40B4-BE49-F238E27FC236}">
                <a16:creationId xmlns:a16="http://schemas.microsoft.com/office/drawing/2014/main" id="{D43B3865-814F-4A29-B6A0-C2FD0B93A8BC}"/>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28</a:t>
            </a:fld>
            <a:endParaRPr lang="it-IT" spc="1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607" y="1275188"/>
            <a:ext cx="7830820" cy="584200"/>
          </a:xfrm>
          <a:prstGeom prst="rect">
            <a:avLst/>
          </a:prstGeom>
        </p:spPr>
        <p:txBody>
          <a:bodyPr vert="horz" wrap="square" lIns="0" tIns="48260" rIns="0" bIns="0" rtlCol="0">
            <a:spAutoFit/>
          </a:bodyPr>
          <a:lstStyle/>
          <a:p>
            <a:pPr marL="12700">
              <a:lnSpc>
                <a:spcPct val="100000"/>
              </a:lnSpc>
              <a:spcBef>
                <a:spcPts val="380"/>
              </a:spcBef>
            </a:pPr>
            <a:r>
              <a:rPr sz="1600" spc="-5" dirty="0">
                <a:latin typeface="Verdana"/>
                <a:cs typeface="Verdana"/>
              </a:rPr>
              <a:t>La</a:t>
            </a:r>
            <a:r>
              <a:rPr sz="1600" spc="215" dirty="0">
                <a:latin typeface="Verdana"/>
                <a:cs typeface="Verdana"/>
              </a:rPr>
              <a:t> </a:t>
            </a:r>
            <a:r>
              <a:rPr sz="1600" spc="-5" dirty="0">
                <a:latin typeface="Verdana"/>
                <a:cs typeface="Verdana"/>
              </a:rPr>
              <a:t>Co-tutela</a:t>
            </a:r>
            <a:r>
              <a:rPr sz="1600" spc="215" dirty="0">
                <a:latin typeface="Verdana"/>
                <a:cs typeface="Verdana"/>
              </a:rPr>
              <a:t> </a:t>
            </a:r>
            <a:r>
              <a:rPr sz="1600" spc="-5" dirty="0">
                <a:latin typeface="Verdana"/>
                <a:cs typeface="Verdana"/>
              </a:rPr>
              <a:t>è</a:t>
            </a:r>
            <a:r>
              <a:rPr sz="1600" spc="229" dirty="0">
                <a:latin typeface="Verdana"/>
                <a:cs typeface="Verdana"/>
              </a:rPr>
              <a:t> </a:t>
            </a:r>
            <a:r>
              <a:rPr sz="1600" b="1" spc="-5" dirty="0">
                <a:solidFill>
                  <a:srgbClr val="A0312F"/>
                </a:solidFill>
                <a:latin typeface="Verdana"/>
                <a:cs typeface="Verdana"/>
              </a:rPr>
              <a:t>una</a:t>
            </a:r>
            <a:r>
              <a:rPr sz="1600" b="1" spc="229" dirty="0">
                <a:solidFill>
                  <a:srgbClr val="A0312F"/>
                </a:solidFill>
                <a:latin typeface="Verdana"/>
                <a:cs typeface="Verdana"/>
              </a:rPr>
              <a:t> </a:t>
            </a:r>
            <a:r>
              <a:rPr sz="1600" b="1" spc="-5" dirty="0">
                <a:solidFill>
                  <a:srgbClr val="A0312F"/>
                </a:solidFill>
                <a:latin typeface="Verdana"/>
                <a:cs typeface="Verdana"/>
              </a:rPr>
              <a:t>convenzione</a:t>
            </a:r>
            <a:r>
              <a:rPr sz="1600" b="1" spc="250" dirty="0">
                <a:solidFill>
                  <a:srgbClr val="A0312F"/>
                </a:solidFill>
                <a:latin typeface="Verdana"/>
                <a:cs typeface="Verdana"/>
              </a:rPr>
              <a:t> </a:t>
            </a:r>
            <a:r>
              <a:rPr sz="1600" b="1" spc="-5" dirty="0">
                <a:solidFill>
                  <a:srgbClr val="A0312F"/>
                </a:solidFill>
                <a:latin typeface="Verdana"/>
                <a:cs typeface="Verdana"/>
              </a:rPr>
              <a:t>bilaterale</a:t>
            </a:r>
            <a:r>
              <a:rPr sz="1600" b="1" spc="240" dirty="0">
                <a:solidFill>
                  <a:srgbClr val="A0312F"/>
                </a:solidFill>
                <a:latin typeface="Verdana"/>
                <a:cs typeface="Verdana"/>
              </a:rPr>
              <a:t> </a:t>
            </a:r>
            <a:r>
              <a:rPr sz="1600" dirty="0">
                <a:latin typeface="Verdana"/>
                <a:cs typeface="Verdana"/>
              </a:rPr>
              <a:t>con</a:t>
            </a:r>
            <a:r>
              <a:rPr sz="1600" spc="225" dirty="0">
                <a:latin typeface="Verdana"/>
                <a:cs typeface="Verdana"/>
              </a:rPr>
              <a:t> </a:t>
            </a:r>
            <a:r>
              <a:rPr sz="1600" spc="-5" dirty="0">
                <a:latin typeface="Verdana"/>
                <a:cs typeface="Verdana"/>
              </a:rPr>
              <a:t>un</a:t>
            </a:r>
            <a:r>
              <a:rPr sz="1600" spc="215" dirty="0">
                <a:latin typeface="Verdana"/>
                <a:cs typeface="Verdana"/>
              </a:rPr>
              <a:t> </a:t>
            </a:r>
            <a:r>
              <a:rPr sz="1600" spc="-5" dirty="0">
                <a:latin typeface="Verdana"/>
                <a:cs typeface="Verdana"/>
              </a:rPr>
              <a:t>ateneo</a:t>
            </a:r>
            <a:r>
              <a:rPr sz="1600" spc="215" dirty="0">
                <a:latin typeface="Verdana"/>
                <a:cs typeface="Verdana"/>
              </a:rPr>
              <a:t> </a:t>
            </a:r>
            <a:r>
              <a:rPr sz="1600" spc="-5" dirty="0">
                <a:latin typeface="Verdana"/>
                <a:cs typeface="Verdana"/>
              </a:rPr>
              <a:t>straniero</a:t>
            </a:r>
            <a:r>
              <a:rPr sz="1600" spc="220" dirty="0">
                <a:latin typeface="Verdana"/>
                <a:cs typeface="Verdana"/>
              </a:rPr>
              <a:t> </a:t>
            </a:r>
            <a:r>
              <a:rPr sz="1600" dirty="0">
                <a:latin typeface="Verdana"/>
                <a:cs typeface="Verdana"/>
              </a:rPr>
              <a:t>che</a:t>
            </a:r>
            <a:endParaRPr sz="1600">
              <a:latin typeface="Verdana"/>
              <a:cs typeface="Verdana"/>
            </a:endParaRPr>
          </a:p>
          <a:p>
            <a:pPr marL="12700">
              <a:lnSpc>
                <a:spcPct val="100000"/>
              </a:lnSpc>
              <a:spcBef>
                <a:spcPts val="280"/>
              </a:spcBef>
            </a:pPr>
            <a:r>
              <a:rPr sz="1600" spc="-5" dirty="0">
                <a:latin typeface="Verdana"/>
                <a:cs typeface="Verdana"/>
              </a:rPr>
              <a:t>offre ai </a:t>
            </a:r>
            <a:r>
              <a:rPr sz="1600" spc="-10" dirty="0">
                <a:latin typeface="Verdana"/>
                <a:cs typeface="Verdana"/>
              </a:rPr>
              <a:t>dottorandi la possibilità</a:t>
            </a:r>
            <a:r>
              <a:rPr sz="1600" spc="130" dirty="0">
                <a:latin typeface="Verdana"/>
                <a:cs typeface="Verdana"/>
              </a:rPr>
              <a:t> </a:t>
            </a:r>
            <a:r>
              <a:rPr sz="1600" spc="-10" dirty="0">
                <a:latin typeface="Verdana"/>
                <a:cs typeface="Verdana"/>
              </a:rPr>
              <a:t>di:</a:t>
            </a:r>
            <a:endParaRPr sz="1600">
              <a:latin typeface="Verdana"/>
              <a:cs typeface="Verdana"/>
            </a:endParaRPr>
          </a:p>
        </p:txBody>
      </p:sp>
      <p:sp>
        <p:nvSpPr>
          <p:cNvPr id="6" name="object 6"/>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7" name="object 7"/>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29</a:t>
            </a:fld>
            <a:endParaRPr spc="15" dirty="0"/>
          </a:p>
        </p:txBody>
      </p:sp>
      <p:sp>
        <p:nvSpPr>
          <p:cNvPr id="3" name="object 3"/>
          <p:cNvSpPr txBox="1"/>
          <p:nvPr/>
        </p:nvSpPr>
        <p:spPr>
          <a:xfrm>
            <a:off x="692607" y="1971547"/>
            <a:ext cx="7831455" cy="269240"/>
          </a:xfrm>
          <a:prstGeom prst="rect">
            <a:avLst/>
          </a:prstGeom>
        </p:spPr>
        <p:txBody>
          <a:bodyPr vert="horz" wrap="square" lIns="0" tIns="12065" rIns="0" bIns="0" rtlCol="0">
            <a:spAutoFit/>
          </a:bodyPr>
          <a:lstStyle/>
          <a:p>
            <a:pPr marL="12700">
              <a:lnSpc>
                <a:spcPct val="100000"/>
              </a:lnSpc>
              <a:spcBef>
                <a:spcPts val="95"/>
              </a:spcBef>
              <a:tabLst>
                <a:tab pos="271145" algn="l"/>
                <a:tab pos="1492250" algn="l"/>
                <a:tab pos="1730375" algn="l"/>
                <a:tab pos="2699385" algn="l"/>
                <a:tab pos="3080385" algn="l"/>
                <a:tab pos="4030345" algn="l"/>
                <a:tab pos="4484370" algn="l"/>
                <a:tab pos="5784850" algn="l"/>
                <a:tab pos="6136640" algn="l"/>
                <a:tab pos="7697470" algn="l"/>
              </a:tabLst>
            </a:pPr>
            <a:r>
              <a:rPr sz="1600" spc="-5" dirty="0">
                <a:latin typeface="Verdana"/>
                <a:cs typeface="Verdana"/>
              </a:rPr>
              <a:t>-	</a:t>
            </a:r>
            <a:r>
              <a:rPr sz="1600" b="1" spc="5" dirty="0">
                <a:solidFill>
                  <a:srgbClr val="A0312F"/>
                </a:solidFill>
                <a:latin typeface="Verdana"/>
                <a:cs typeface="Verdana"/>
              </a:rPr>
              <a:t>a</a:t>
            </a:r>
            <a:r>
              <a:rPr sz="1600" b="1" spc="-15" dirty="0">
                <a:solidFill>
                  <a:srgbClr val="A0312F"/>
                </a:solidFill>
                <a:latin typeface="Verdana"/>
                <a:cs typeface="Verdana"/>
              </a:rPr>
              <a:t>l</a:t>
            </a:r>
            <a:r>
              <a:rPr sz="1600" b="1" spc="-5" dirty="0">
                <a:solidFill>
                  <a:srgbClr val="A0312F"/>
                </a:solidFill>
                <a:latin typeface="Verdana"/>
                <a:cs typeface="Verdana"/>
              </a:rPr>
              <a:t>t</a:t>
            </a:r>
            <a:r>
              <a:rPr sz="1600" b="1" spc="5" dirty="0">
                <a:solidFill>
                  <a:srgbClr val="A0312F"/>
                </a:solidFill>
                <a:latin typeface="Verdana"/>
                <a:cs typeface="Verdana"/>
              </a:rPr>
              <a:t>e</a:t>
            </a:r>
            <a:r>
              <a:rPr sz="1600" b="1" spc="-10" dirty="0">
                <a:solidFill>
                  <a:srgbClr val="A0312F"/>
                </a:solidFill>
                <a:latin typeface="Verdana"/>
                <a:cs typeface="Verdana"/>
              </a:rPr>
              <a:t>rn</a:t>
            </a:r>
            <a:r>
              <a:rPr sz="1600" b="1" spc="5" dirty="0">
                <a:solidFill>
                  <a:srgbClr val="A0312F"/>
                </a:solidFill>
                <a:latin typeface="Verdana"/>
                <a:cs typeface="Verdana"/>
              </a:rPr>
              <a:t>a</a:t>
            </a:r>
            <a:r>
              <a:rPr sz="1600" b="1" spc="-10" dirty="0">
                <a:solidFill>
                  <a:srgbClr val="A0312F"/>
                </a:solidFill>
                <a:latin typeface="Verdana"/>
                <a:cs typeface="Verdana"/>
              </a:rPr>
              <a:t>r</a:t>
            </a:r>
            <a:r>
              <a:rPr sz="1600" b="1" spc="-5" dirty="0">
                <a:solidFill>
                  <a:srgbClr val="A0312F"/>
                </a:solidFill>
                <a:latin typeface="Verdana"/>
                <a:cs typeface="Verdana"/>
              </a:rPr>
              <a:t>e</a:t>
            </a:r>
            <a:r>
              <a:rPr sz="1600" b="1" dirty="0">
                <a:solidFill>
                  <a:srgbClr val="A0312F"/>
                </a:solidFill>
                <a:latin typeface="Verdana"/>
                <a:cs typeface="Verdana"/>
              </a:rPr>
              <a:t>	</a:t>
            </a:r>
            <a:r>
              <a:rPr sz="1600" b="1" spc="-5" dirty="0">
                <a:solidFill>
                  <a:srgbClr val="A0312F"/>
                </a:solidFill>
                <a:latin typeface="Verdana"/>
                <a:cs typeface="Verdana"/>
              </a:rPr>
              <a:t>i</a:t>
            </a:r>
            <a:r>
              <a:rPr sz="1600" b="1" dirty="0">
                <a:solidFill>
                  <a:srgbClr val="A0312F"/>
                </a:solidFill>
                <a:latin typeface="Verdana"/>
                <a:cs typeface="Verdana"/>
              </a:rPr>
              <a:t>	</a:t>
            </a:r>
            <a:r>
              <a:rPr sz="1600" b="1" spc="-10" dirty="0">
                <a:solidFill>
                  <a:srgbClr val="A0312F"/>
                </a:solidFill>
                <a:latin typeface="Verdana"/>
                <a:cs typeface="Verdana"/>
              </a:rPr>
              <a:t>p</a:t>
            </a:r>
            <a:r>
              <a:rPr sz="1600" b="1" dirty="0">
                <a:solidFill>
                  <a:srgbClr val="A0312F"/>
                </a:solidFill>
                <a:latin typeface="Verdana"/>
                <a:cs typeface="Verdana"/>
              </a:rPr>
              <a:t>eri</a:t>
            </a:r>
            <a:r>
              <a:rPr sz="1600" b="1" spc="-5" dirty="0">
                <a:solidFill>
                  <a:srgbClr val="A0312F"/>
                </a:solidFill>
                <a:latin typeface="Verdana"/>
                <a:cs typeface="Verdana"/>
              </a:rPr>
              <a:t>o</a:t>
            </a:r>
            <a:r>
              <a:rPr sz="1600" b="1" dirty="0">
                <a:solidFill>
                  <a:srgbClr val="A0312F"/>
                </a:solidFill>
                <a:latin typeface="Verdana"/>
                <a:cs typeface="Verdana"/>
              </a:rPr>
              <a:t>d</a:t>
            </a:r>
            <a:r>
              <a:rPr sz="1600" b="1" spc="-5" dirty="0">
                <a:solidFill>
                  <a:srgbClr val="A0312F"/>
                </a:solidFill>
                <a:latin typeface="Verdana"/>
                <a:cs typeface="Verdana"/>
              </a:rPr>
              <a:t>i</a:t>
            </a:r>
            <a:r>
              <a:rPr sz="1600" b="1" dirty="0">
                <a:solidFill>
                  <a:srgbClr val="A0312F"/>
                </a:solidFill>
                <a:latin typeface="Verdana"/>
                <a:cs typeface="Verdana"/>
              </a:rPr>
              <a:t>	</a:t>
            </a:r>
            <a:r>
              <a:rPr sz="1600" b="1" spc="5" dirty="0">
                <a:solidFill>
                  <a:srgbClr val="A0312F"/>
                </a:solidFill>
                <a:latin typeface="Verdana"/>
                <a:cs typeface="Verdana"/>
              </a:rPr>
              <a:t>d</a:t>
            </a:r>
            <a:r>
              <a:rPr sz="1600" b="1" spc="-5" dirty="0">
                <a:solidFill>
                  <a:srgbClr val="A0312F"/>
                </a:solidFill>
                <a:latin typeface="Verdana"/>
                <a:cs typeface="Verdana"/>
              </a:rPr>
              <a:t>i</a:t>
            </a:r>
            <a:r>
              <a:rPr sz="1600" b="1" dirty="0">
                <a:solidFill>
                  <a:srgbClr val="A0312F"/>
                </a:solidFill>
                <a:latin typeface="Verdana"/>
                <a:cs typeface="Verdana"/>
              </a:rPr>
              <a:t>	</a:t>
            </a:r>
            <a:r>
              <a:rPr sz="1600" b="1" spc="-10" dirty="0">
                <a:solidFill>
                  <a:srgbClr val="A0312F"/>
                </a:solidFill>
                <a:latin typeface="Verdana"/>
                <a:cs typeface="Verdana"/>
              </a:rPr>
              <a:t>r</a:t>
            </a:r>
            <a:r>
              <a:rPr sz="1600" b="1" spc="-5" dirty="0">
                <a:solidFill>
                  <a:srgbClr val="A0312F"/>
                </a:solidFill>
                <a:latin typeface="Verdana"/>
                <a:cs typeface="Verdana"/>
              </a:rPr>
              <a:t>i</a:t>
            </a:r>
            <a:r>
              <a:rPr sz="1600" b="1" spc="-10" dirty="0">
                <a:solidFill>
                  <a:srgbClr val="A0312F"/>
                </a:solidFill>
                <a:latin typeface="Verdana"/>
                <a:cs typeface="Verdana"/>
              </a:rPr>
              <a:t>c</a:t>
            </a:r>
            <a:r>
              <a:rPr sz="1600" b="1" spc="-5" dirty="0">
                <a:solidFill>
                  <a:srgbClr val="A0312F"/>
                </a:solidFill>
                <a:latin typeface="Verdana"/>
                <a:cs typeface="Verdana"/>
              </a:rPr>
              <a:t>e</a:t>
            </a:r>
            <a:r>
              <a:rPr sz="1600" b="1" spc="-10" dirty="0">
                <a:solidFill>
                  <a:srgbClr val="A0312F"/>
                </a:solidFill>
                <a:latin typeface="Verdana"/>
                <a:cs typeface="Verdana"/>
              </a:rPr>
              <a:t>r</a:t>
            </a:r>
            <a:r>
              <a:rPr sz="1600" b="1" dirty="0">
                <a:solidFill>
                  <a:srgbClr val="A0312F"/>
                </a:solidFill>
                <a:latin typeface="Verdana"/>
                <a:cs typeface="Verdana"/>
              </a:rPr>
              <a:t>c</a:t>
            </a:r>
            <a:r>
              <a:rPr sz="1600" b="1" spc="-5" dirty="0">
                <a:solidFill>
                  <a:srgbClr val="A0312F"/>
                </a:solidFill>
                <a:latin typeface="Verdana"/>
                <a:cs typeface="Verdana"/>
              </a:rPr>
              <a:t>a</a:t>
            </a:r>
            <a:r>
              <a:rPr sz="1600" b="1" dirty="0">
                <a:solidFill>
                  <a:srgbClr val="A0312F"/>
                </a:solidFill>
                <a:latin typeface="Verdana"/>
                <a:cs typeface="Verdana"/>
              </a:rPr>
              <a:t>	</a:t>
            </a:r>
            <a:r>
              <a:rPr sz="1600" spc="-10" dirty="0">
                <a:latin typeface="Verdana"/>
                <a:cs typeface="Verdana"/>
              </a:rPr>
              <a:t>t</a:t>
            </a:r>
            <a:r>
              <a:rPr sz="1600" spc="-30" dirty="0">
                <a:latin typeface="Verdana"/>
                <a:cs typeface="Verdana"/>
              </a:rPr>
              <a:t>r</a:t>
            </a:r>
            <a:r>
              <a:rPr sz="1600" spc="-5" dirty="0">
                <a:latin typeface="Verdana"/>
                <a:cs typeface="Verdana"/>
              </a:rPr>
              <a:t>a</a:t>
            </a:r>
            <a:r>
              <a:rPr sz="1600" dirty="0">
                <a:latin typeface="Verdana"/>
                <a:cs typeface="Verdana"/>
              </a:rPr>
              <a:t>	</a:t>
            </a:r>
            <a:r>
              <a:rPr sz="1600" spc="-10" dirty="0">
                <a:latin typeface="Verdana"/>
                <a:cs typeface="Verdana"/>
              </a:rPr>
              <a:t>l'U</a:t>
            </a:r>
            <a:r>
              <a:rPr sz="1600" spc="-5" dirty="0">
                <a:latin typeface="Verdana"/>
                <a:cs typeface="Verdana"/>
              </a:rPr>
              <a:t>n</a:t>
            </a:r>
            <a:r>
              <a:rPr sz="1600" spc="-10" dirty="0">
                <a:latin typeface="Verdana"/>
                <a:cs typeface="Verdana"/>
              </a:rPr>
              <a:t>i</a:t>
            </a:r>
            <a:r>
              <a:rPr sz="1600" spc="-20" dirty="0">
                <a:latin typeface="Verdana"/>
                <a:cs typeface="Verdana"/>
              </a:rPr>
              <a:t>v</a:t>
            </a:r>
            <a:r>
              <a:rPr sz="1600" spc="-5" dirty="0">
                <a:latin typeface="Verdana"/>
                <a:cs typeface="Verdana"/>
              </a:rPr>
              <a:t>e</a:t>
            </a:r>
            <a:r>
              <a:rPr sz="1600" spc="5" dirty="0">
                <a:latin typeface="Verdana"/>
                <a:cs typeface="Verdana"/>
              </a:rPr>
              <a:t>r</a:t>
            </a:r>
            <a:r>
              <a:rPr sz="1600" spc="-5" dirty="0">
                <a:latin typeface="Verdana"/>
                <a:cs typeface="Verdana"/>
              </a:rPr>
              <a:t>si</a:t>
            </a:r>
            <a:r>
              <a:rPr sz="1600" spc="-10" dirty="0">
                <a:latin typeface="Verdana"/>
                <a:cs typeface="Verdana"/>
              </a:rPr>
              <a:t>t</a:t>
            </a:r>
            <a:r>
              <a:rPr sz="1600" spc="-5" dirty="0">
                <a:latin typeface="Verdana"/>
                <a:cs typeface="Verdana"/>
              </a:rPr>
              <a:t>à</a:t>
            </a:r>
            <a:r>
              <a:rPr sz="1600" dirty="0">
                <a:latin typeface="Verdana"/>
                <a:cs typeface="Verdana"/>
              </a:rPr>
              <a:t>	</a:t>
            </a:r>
            <a:r>
              <a:rPr sz="1600" spc="5" dirty="0">
                <a:latin typeface="Verdana"/>
                <a:cs typeface="Verdana"/>
              </a:rPr>
              <a:t>d</a:t>
            </a:r>
            <a:r>
              <a:rPr sz="1600" spc="-5" dirty="0">
                <a:latin typeface="Verdana"/>
                <a:cs typeface="Verdana"/>
              </a:rPr>
              <a:t>i</a:t>
            </a:r>
            <a:r>
              <a:rPr sz="1600" dirty="0">
                <a:latin typeface="Verdana"/>
                <a:cs typeface="Verdana"/>
              </a:rPr>
              <a:t>	</a:t>
            </a:r>
            <a:r>
              <a:rPr sz="1600" spc="-5" dirty="0">
                <a:latin typeface="Verdana"/>
                <a:cs typeface="Verdana"/>
              </a:rPr>
              <a:t>appar</a:t>
            </a:r>
            <a:r>
              <a:rPr sz="1600" dirty="0">
                <a:latin typeface="Verdana"/>
                <a:cs typeface="Verdana"/>
              </a:rPr>
              <a:t>t</a:t>
            </a:r>
            <a:r>
              <a:rPr sz="1600" spc="-5" dirty="0">
                <a:latin typeface="Verdana"/>
                <a:cs typeface="Verdana"/>
              </a:rPr>
              <a:t>e</a:t>
            </a:r>
            <a:r>
              <a:rPr sz="1600" spc="-10" dirty="0">
                <a:latin typeface="Verdana"/>
                <a:cs typeface="Verdana"/>
              </a:rPr>
              <a:t>n</a:t>
            </a:r>
            <a:r>
              <a:rPr sz="1600" dirty="0">
                <a:latin typeface="Verdana"/>
                <a:cs typeface="Verdana"/>
              </a:rPr>
              <a:t>e</a:t>
            </a:r>
            <a:r>
              <a:rPr sz="1600" spc="-5" dirty="0">
                <a:latin typeface="Verdana"/>
                <a:cs typeface="Verdana"/>
              </a:rPr>
              <a:t>nza</a:t>
            </a:r>
            <a:r>
              <a:rPr sz="1600" dirty="0">
                <a:latin typeface="Verdana"/>
                <a:cs typeface="Verdana"/>
              </a:rPr>
              <a:t>	</a:t>
            </a:r>
            <a:r>
              <a:rPr sz="1600" spc="-5" dirty="0">
                <a:latin typeface="Verdana"/>
                <a:cs typeface="Verdana"/>
              </a:rPr>
              <a:t>e</a:t>
            </a:r>
            <a:endParaRPr sz="1600">
              <a:latin typeface="Verdana"/>
              <a:cs typeface="Verdana"/>
            </a:endParaRPr>
          </a:p>
        </p:txBody>
      </p:sp>
      <p:sp>
        <p:nvSpPr>
          <p:cNvPr id="4" name="object 4"/>
          <p:cNvSpPr txBox="1"/>
          <p:nvPr/>
        </p:nvSpPr>
        <p:spPr>
          <a:xfrm>
            <a:off x="692607" y="2112416"/>
            <a:ext cx="7832725" cy="1449705"/>
          </a:xfrm>
          <a:prstGeom prst="rect">
            <a:avLst/>
          </a:prstGeom>
        </p:spPr>
        <p:txBody>
          <a:bodyPr vert="horz" wrap="square" lIns="0" tIns="149860" rIns="0" bIns="0" rtlCol="0">
            <a:spAutoFit/>
          </a:bodyPr>
          <a:lstStyle/>
          <a:p>
            <a:pPr marL="12700">
              <a:lnSpc>
                <a:spcPct val="100000"/>
              </a:lnSpc>
              <a:spcBef>
                <a:spcPts val="1180"/>
              </a:spcBef>
            </a:pPr>
            <a:r>
              <a:rPr sz="1600" spc="-10" dirty="0">
                <a:latin typeface="Verdana"/>
                <a:cs typeface="Verdana"/>
              </a:rPr>
              <a:t>l'Università</a:t>
            </a:r>
            <a:r>
              <a:rPr sz="1600" spc="45" dirty="0">
                <a:latin typeface="Verdana"/>
                <a:cs typeface="Verdana"/>
              </a:rPr>
              <a:t> </a:t>
            </a:r>
            <a:r>
              <a:rPr sz="1600" spc="-5" dirty="0">
                <a:latin typeface="Verdana"/>
                <a:cs typeface="Verdana"/>
              </a:rPr>
              <a:t>partner</a:t>
            </a:r>
            <a:endParaRPr sz="1600">
              <a:latin typeface="Verdana"/>
              <a:cs typeface="Verdana"/>
            </a:endParaRPr>
          </a:p>
          <a:p>
            <a:pPr marL="175260" indent="-163195">
              <a:lnSpc>
                <a:spcPct val="100000"/>
              </a:lnSpc>
              <a:spcBef>
                <a:spcPts val="1085"/>
              </a:spcBef>
              <a:buChar char="-"/>
              <a:tabLst>
                <a:tab pos="175895" algn="l"/>
              </a:tabLst>
            </a:pPr>
            <a:r>
              <a:rPr sz="1600" spc="-10" dirty="0">
                <a:latin typeface="Verdana"/>
                <a:cs typeface="Verdana"/>
              </a:rPr>
              <a:t>essere </a:t>
            </a:r>
            <a:r>
              <a:rPr sz="1600" spc="-5" dirty="0">
                <a:latin typeface="Verdana"/>
                <a:cs typeface="Verdana"/>
              </a:rPr>
              <a:t>diretti da </a:t>
            </a:r>
            <a:r>
              <a:rPr sz="1600" b="1" spc="-10" dirty="0">
                <a:solidFill>
                  <a:srgbClr val="A0312F"/>
                </a:solidFill>
                <a:latin typeface="Verdana"/>
                <a:cs typeface="Verdana"/>
              </a:rPr>
              <a:t>supervisori </a:t>
            </a:r>
            <a:r>
              <a:rPr sz="1600" spc="-5" dirty="0">
                <a:latin typeface="Verdana"/>
                <a:cs typeface="Verdana"/>
              </a:rPr>
              <a:t>di </a:t>
            </a:r>
            <a:r>
              <a:rPr sz="1600" spc="-10" dirty="0">
                <a:latin typeface="Verdana"/>
                <a:cs typeface="Verdana"/>
              </a:rPr>
              <a:t>entrambe le</a:t>
            </a:r>
            <a:r>
              <a:rPr sz="1600" spc="195" dirty="0">
                <a:latin typeface="Verdana"/>
                <a:cs typeface="Verdana"/>
              </a:rPr>
              <a:t> </a:t>
            </a:r>
            <a:r>
              <a:rPr sz="1600" spc="-10" dirty="0">
                <a:latin typeface="Verdana"/>
                <a:cs typeface="Verdana"/>
              </a:rPr>
              <a:t>istituzioni</a:t>
            </a:r>
            <a:endParaRPr sz="1600">
              <a:latin typeface="Verdana"/>
              <a:cs typeface="Verdana"/>
            </a:endParaRPr>
          </a:p>
          <a:p>
            <a:pPr marL="12700" marR="5080">
              <a:lnSpc>
                <a:spcPct val="114999"/>
              </a:lnSpc>
              <a:spcBef>
                <a:spcPts val="790"/>
              </a:spcBef>
              <a:buChar char="-"/>
              <a:tabLst>
                <a:tab pos="182245" algn="l"/>
              </a:tabLst>
            </a:pPr>
            <a:r>
              <a:rPr sz="1600" spc="-5" dirty="0">
                <a:latin typeface="Verdana"/>
                <a:cs typeface="Verdana"/>
              </a:rPr>
              <a:t>ottenere </a:t>
            </a:r>
            <a:r>
              <a:rPr sz="1600" dirty="0">
                <a:latin typeface="Verdana"/>
                <a:cs typeface="Verdana"/>
              </a:rPr>
              <a:t>un </a:t>
            </a:r>
            <a:r>
              <a:rPr sz="1600" b="1" spc="-5" dirty="0">
                <a:solidFill>
                  <a:srgbClr val="A0312F"/>
                </a:solidFill>
                <a:latin typeface="Verdana"/>
                <a:cs typeface="Verdana"/>
              </a:rPr>
              <a:t>titolo doppio o congiunto </a:t>
            </a:r>
            <a:r>
              <a:rPr sz="1600" dirty="0">
                <a:latin typeface="Verdana"/>
                <a:cs typeface="Verdana"/>
              </a:rPr>
              <a:t>di </a:t>
            </a:r>
            <a:r>
              <a:rPr sz="1600" spc="-10" dirty="0">
                <a:latin typeface="Verdana"/>
                <a:cs typeface="Verdana"/>
              </a:rPr>
              <a:t>Dottorato </a:t>
            </a:r>
            <a:r>
              <a:rPr sz="1600" spc="-5" dirty="0">
                <a:latin typeface="Verdana"/>
                <a:cs typeface="Verdana"/>
              </a:rPr>
              <a:t>con </a:t>
            </a:r>
            <a:r>
              <a:rPr sz="1600" b="1" spc="-5" dirty="0">
                <a:solidFill>
                  <a:srgbClr val="A0312F"/>
                </a:solidFill>
                <a:latin typeface="Verdana"/>
                <a:cs typeface="Verdana"/>
              </a:rPr>
              <a:t>un </a:t>
            </a:r>
            <a:r>
              <a:rPr sz="1600" b="1" spc="-10" dirty="0">
                <a:solidFill>
                  <a:srgbClr val="A0312F"/>
                </a:solidFill>
                <a:latin typeface="Verdana"/>
                <a:cs typeface="Verdana"/>
              </a:rPr>
              <a:t>solo </a:t>
            </a:r>
            <a:r>
              <a:rPr sz="1600" b="1" spc="-5" dirty="0">
                <a:solidFill>
                  <a:srgbClr val="A0312F"/>
                </a:solidFill>
                <a:latin typeface="Verdana"/>
                <a:cs typeface="Verdana"/>
              </a:rPr>
              <a:t>esame  </a:t>
            </a:r>
            <a:r>
              <a:rPr sz="1600" b="1" spc="-10" dirty="0">
                <a:solidFill>
                  <a:srgbClr val="A0312F"/>
                </a:solidFill>
                <a:latin typeface="Verdana"/>
                <a:cs typeface="Verdana"/>
              </a:rPr>
              <a:t>finale</a:t>
            </a:r>
            <a:endParaRPr sz="1600">
              <a:latin typeface="Verdana"/>
              <a:cs typeface="Verdana"/>
            </a:endParaRPr>
          </a:p>
        </p:txBody>
      </p:sp>
      <p:sp>
        <p:nvSpPr>
          <p:cNvPr id="5" name="object 5"/>
          <p:cNvSpPr txBox="1">
            <a:spLocks noGrp="1"/>
          </p:cNvSpPr>
          <p:nvPr>
            <p:ph type="title"/>
          </p:nvPr>
        </p:nvSpPr>
        <p:spPr>
          <a:xfrm>
            <a:off x="2940557" y="770890"/>
            <a:ext cx="3265804" cy="391160"/>
          </a:xfrm>
          <a:prstGeom prst="rect">
            <a:avLst/>
          </a:prstGeom>
        </p:spPr>
        <p:txBody>
          <a:bodyPr vert="horz" wrap="square" lIns="0" tIns="12700" rIns="0" bIns="0" rtlCol="0">
            <a:spAutoFit/>
          </a:bodyPr>
          <a:lstStyle/>
          <a:p>
            <a:pPr marL="12700">
              <a:lnSpc>
                <a:spcPct val="100000"/>
              </a:lnSpc>
              <a:spcBef>
                <a:spcPts val="100"/>
              </a:spcBef>
            </a:pPr>
            <a:r>
              <a:rPr sz="2400" spc="-5" dirty="0"/>
              <a:t>La Co-tutela di</a:t>
            </a:r>
            <a:r>
              <a:rPr sz="2400" spc="-20" dirty="0"/>
              <a:t> </a:t>
            </a:r>
            <a:r>
              <a:rPr sz="2400" dirty="0"/>
              <a:t>tesi</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5528" y="1103503"/>
            <a:ext cx="6012180" cy="391160"/>
          </a:xfrm>
          <a:prstGeom prst="rect">
            <a:avLst/>
          </a:prstGeom>
        </p:spPr>
        <p:txBody>
          <a:bodyPr vert="horz" wrap="square" lIns="0" tIns="12700" rIns="0" bIns="0" rtlCol="0">
            <a:spAutoFit/>
          </a:bodyPr>
          <a:lstStyle/>
          <a:p>
            <a:pPr marL="12700">
              <a:lnSpc>
                <a:spcPct val="100000"/>
              </a:lnSpc>
              <a:spcBef>
                <a:spcPts val="100"/>
              </a:spcBef>
            </a:pPr>
            <a:r>
              <a:rPr sz="2400" spc="-5" dirty="0"/>
              <a:t>Importanza </a:t>
            </a:r>
            <a:r>
              <a:rPr sz="2400" spc="-10" dirty="0"/>
              <a:t>della </a:t>
            </a:r>
            <a:r>
              <a:rPr sz="2400" dirty="0"/>
              <a:t>mail</a:t>
            </a:r>
            <a:r>
              <a:rPr sz="2400" spc="-5" dirty="0"/>
              <a:t> istituzionale</a:t>
            </a:r>
            <a:endParaRPr sz="2400"/>
          </a:p>
        </p:txBody>
      </p:sp>
      <p:sp>
        <p:nvSpPr>
          <p:cNvPr id="3" name="object 3"/>
          <p:cNvSpPr txBox="1"/>
          <p:nvPr/>
        </p:nvSpPr>
        <p:spPr>
          <a:xfrm>
            <a:off x="921816" y="1529867"/>
            <a:ext cx="7360920" cy="2130425"/>
          </a:xfrm>
          <a:prstGeom prst="rect">
            <a:avLst/>
          </a:prstGeom>
        </p:spPr>
        <p:txBody>
          <a:bodyPr vert="horz" wrap="square" lIns="0" tIns="12700" rIns="0" bIns="0" rtlCol="0">
            <a:spAutoFit/>
          </a:bodyPr>
          <a:lstStyle/>
          <a:p>
            <a:pPr marL="12700" marR="5080" algn="ctr">
              <a:lnSpc>
                <a:spcPct val="142500"/>
              </a:lnSpc>
              <a:spcBef>
                <a:spcPts val="100"/>
              </a:spcBef>
            </a:pPr>
            <a:r>
              <a:rPr sz="1600" spc="-10" dirty="0">
                <a:latin typeface="Verdana"/>
                <a:cs typeface="Verdana"/>
              </a:rPr>
              <a:t>Chi </a:t>
            </a:r>
            <a:r>
              <a:rPr sz="1600" spc="-5" dirty="0">
                <a:latin typeface="Verdana"/>
                <a:cs typeface="Verdana"/>
              </a:rPr>
              <a:t>non </a:t>
            </a:r>
            <a:r>
              <a:rPr sz="1600" spc="-10" dirty="0">
                <a:latin typeface="Verdana"/>
                <a:cs typeface="Verdana"/>
              </a:rPr>
              <a:t>lo avesse ancora </a:t>
            </a:r>
            <a:r>
              <a:rPr sz="1600" spc="-5" dirty="0">
                <a:latin typeface="Verdana"/>
                <a:cs typeface="Verdana"/>
              </a:rPr>
              <a:t>fatto è </a:t>
            </a:r>
            <a:r>
              <a:rPr sz="1600" spc="-10" dirty="0">
                <a:latin typeface="Verdana"/>
                <a:cs typeface="Verdana"/>
              </a:rPr>
              <a:t>invitato </a:t>
            </a:r>
            <a:r>
              <a:rPr sz="1600" spc="-5" dirty="0">
                <a:latin typeface="Verdana"/>
                <a:cs typeface="Verdana"/>
              </a:rPr>
              <a:t>ad </a:t>
            </a:r>
            <a:r>
              <a:rPr sz="1600" spc="-10" dirty="0">
                <a:latin typeface="Verdana"/>
                <a:cs typeface="Verdana"/>
              </a:rPr>
              <a:t>attivare la </a:t>
            </a:r>
            <a:r>
              <a:rPr sz="1600" spc="-5" dirty="0">
                <a:latin typeface="Verdana"/>
                <a:cs typeface="Verdana"/>
              </a:rPr>
              <a:t>mail </a:t>
            </a:r>
            <a:r>
              <a:rPr sz="1600" spc="-10" dirty="0">
                <a:latin typeface="Verdana"/>
                <a:cs typeface="Verdana"/>
              </a:rPr>
              <a:t>istituzionale  </a:t>
            </a:r>
            <a:r>
              <a:rPr sz="1600" u="sng" spc="-5" dirty="0">
                <a:solidFill>
                  <a:srgbClr val="004B7D"/>
                </a:solidFill>
                <a:uFill>
                  <a:solidFill>
                    <a:srgbClr val="004B7D"/>
                  </a:solidFill>
                </a:uFill>
                <a:latin typeface="Verdana"/>
                <a:cs typeface="Verdana"/>
                <a:hlinkClick r:id="rId2"/>
              </a:rPr>
              <a:t>nome.cognome@unifi.it</a:t>
            </a:r>
            <a:endParaRPr sz="1600">
              <a:latin typeface="Verdana"/>
              <a:cs typeface="Verdana"/>
            </a:endParaRPr>
          </a:p>
          <a:p>
            <a:pPr marL="794385">
              <a:lnSpc>
                <a:spcPct val="100000"/>
              </a:lnSpc>
              <a:spcBef>
                <a:spcPts val="994"/>
              </a:spcBef>
            </a:pPr>
            <a:r>
              <a:rPr sz="1600" spc="-40" dirty="0">
                <a:latin typeface="Verdana"/>
                <a:cs typeface="Verdana"/>
              </a:rPr>
              <a:t>Tutte </a:t>
            </a:r>
            <a:r>
              <a:rPr sz="1600" spc="-5" dirty="0">
                <a:latin typeface="Verdana"/>
                <a:cs typeface="Verdana"/>
              </a:rPr>
              <a:t>le comunicazioni </a:t>
            </a:r>
            <a:r>
              <a:rPr sz="1600" spc="-10" dirty="0">
                <a:latin typeface="Verdana"/>
                <a:cs typeface="Verdana"/>
              </a:rPr>
              <a:t>saranno inviate </a:t>
            </a:r>
            <a:r>
              <a:rPr sz="1600" spc="-5" dirty="0">
                <a:latin typeface="Verdana"/>
                <a:cs typeface="Verdana"/>
              </a:rPr>
              <a:t>a </a:t>
            </a:r>
            <a:r>
              <a:rPr sz="1600" spc="-10" dirty="0">
                <a:latin typeface="Verdana"/>
                <a:cs typeface="Verdana"/>
              </a:rPr>
              <a:t>questo</a:t>
            </a:r>
            <a:r>
              <a:rPr sz="1600" spc="200" dirty="0">
                <a:latin typeface="Verdana"/>
                <a:cs typeface="Verdana"/>
              </a:rPr>
              <a:t> </a:t>
            </a:r>
            <a:r>
              <a:rPr sz="1600" spc="-10" dirty="0">
                <a:latin typeface="Verdana"/>
                <a:cs typeface="Verdana"/>
              </a:rPr>
              <a:t>indirizzo.</a:t>
            </a:r>
            <a:endParaRPr sz="1600">
              <a:latin typeface="Verdana"/>
              <a:cs typeface="Verdana"/>
            </a:endParaRPr>
          </a:p>
          <a:p>
            <a:pPr>
              <a:lnSpc>
                <a:spcPct val="100000"/>
              </a:lnSpc>
            </a:pPr>
            <a:endParaRPr sz="1900">
              <a:latin typeface="Verdana"/>
              <a:cs typeface="Verdana"/>
            </a:endParaRPr>
          </a:p>
          <a:p>
            <a:pPr algn="ctr">
              <a:lnSpc>
                <a:spcPct val="100000"/>
              </a:lnSpc>
              <a:spcBef>
                <a:spcPts val="1235"/>
              </a:spcBef>
            </a:pPr>
            <a:r>
              <a:rPr sz="1600" spc="-5" dirty="0">
                <a:latin typeface="Verdana"/>
                <a:cs typeface="Verdana"/>
              </a:rPr>
              <a:t>È </a:t>
            </a:r>
            <a:r>
              <a:rPr sz="1600" spc="-10" dirty="0">
                <a:latin typeface="Verdana"/>
                <a:cs typeface="Verdana"/>
              </a:rPr>
              <a:t>importante quindi attivare la </a:t>
            </a:r>
            <a:r>
              <a:rPr sz="1600" spc="-5" dirty="0">
                <a:latin typeface="Verdana"/>
                <a:cs typeface="Verdana"/>
              </a:rPr>
              <a:t>casella di </a:t>
            </a:r>
            <a:r>
              <a:rPr sz="1600" spc="-10" dirty="0">
                <a:latin typeface="Verdana"/>
                <a:cs typeface="Verdana"/>
              </a:rPr>
              <a:t>posta </a:t>
            </a:r>
            <a:r>
              <a:rPr sz="1600" spc="-5" dirty="0">
                <a:latin typeface="Verdana"/>
                <a:cs typeface="Verdana"/>
              </a:rPr>
              <a:t>e</a:t>
            </a:r>
            <a:r>
              <a:rPr sz="1600" spc="200" dirty="0">
                <a:latin typeface="Verdana"/>
                <a:cs typeface="Verdana"/>
              </a:rPr>
              <a:t> </a:t>
            </a:r>
            <a:r>
              <a:rPr sz="1600" spc="-10" dirty="0">
                <a:latin typeface="Verdana"/>
                <a:cs typeface="Verdana"/>
              </a:rPr>
              <a:t>soprattutto</a:t>
            </a:r>
            <a:endParaRPr sz="1600">
              <a:latin typeface="Verdana"/>
              <a:cs typeface="Verdana"/>
            </a:endParaRPr>
          </a:p>
          <a:p>
            <a:pPr marL="3175" algn="ctr">
              <a:lnSpc>
                <a:spcPct val="100000"/>
              </a:lnSpc>
              <a:spcBef>
                <a:spcPts val="805"/>
              </a:spcBef>
            </a:pPr>
            <a:r>
              <a:rPr sz="1600" b="1" spc="-10" dirty="0">
                <a:solidFill>
                  <a:srgbClr val="A93837"/>
                </a:solidFill>
                <a:latin typeface="Verdana"/>
                <a:cs typeface="Verdana"/>
              </a:rPr>
              <a:t>CONSULTARLA!</a:t>
            </a:r>
            <a:endParaRPr sz="1600">
              <a:latin typeface="Verdana"/>
              <a:cs typeface="Verdana"/>
            </a:endParaRPr>
          </a:p>
        </p:txBody>
      </p:sp>
      <p:sp>
        <p:nvSpPr>
          <p:cNvPr id="4" name="object 4"/>
          <p:cNvSpPr/>
          <p:nvPr/>
        </p:nvSpPr>
        <p:spPr>
          <a:xfrm>
            <a:off x="5495544" y="3319271"/>
            <a:ext cx="550163" cy="53035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614932" y="3882338"/>
            <a:ext cx="597852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4B7D"/>
                </a:solidFill>
                <a:latin typeface="Verdana"/>
                <a:cs typeface="Verdana"/>
              </a:rPr>
              <a:t>…e </a:t>
            </a:r>
            <a:r>
              <a:rPr sz="2400" b="1" spc="-5" dirty="0">
                <a:solidFill>
                  <a:srgbClr val="004B7D"/>
                </a:solidFill>
                <a:latin typeface="Verdana"/>
                <a:cs typeface="Verdana"/>
              </a:rPr>
              <a:t>dell’area intranet del sito</a:t>
            </a:r>
            <a:r>
              <a:rPr sz="2400" b="1" spc="30" dirty="0">
                <a:solidFill>
                  <a:srgbClr val="004B7D"/>
                </a:solidFill>
                <a:latin typeface="Verdana"/>
                <a:cs typeface="Verdana"/>
              </a:rPr>
              <a:t> </a:t>
            </a:r>
            <a:r>
              <a:rPr sz="2400" b="1" spc="-10" dirty="0">
                <a:solidFill>
                  <a:srgbClr val="004B7D"/>
                </a:solidFill>
                <a:latin typeface="Verdana"/>
                <a:cs typeface="Verdana"/>
              </a:rPr>
              <a:t>unifi!</a:t>
            </a:r>
            <a:endParaRPr sz="2400">
              <a:latin typeface="Verdana"/>
              <a:cs typeface="Verdana"/>
            </a:endParaRPr>
          </a:p>
        </p:txBody>
      </p:sp>
      <p:sp>
        <p:nvSpPr>
          <p:cNvPr id="6" name="object 6"/>
          <p:cNvSpPr txBox="1"/>
          <p:nvPr/>
        </p:nvSpPr>
        <p:spPr>
          <a:xfrm>
            <a:off x="325323" y="4975396"/>
            <a:ext cx="3192780" cy="153670"/>
          </a:xfrm>
          <a:prstGeom prst="rect">
            <a:avLst/>
          </a:prstGeom>
        </p:spPr>
        <p:txBody>
          <a:bodyPr vert="horz" wrap="square" lIns="0" tIns="16510" rIns="0" bIns="0" rtlCol="0">
            <a:spAutoFit/>
          </a:bodyPr>
          <a:lstStyle/>
          <a:p>
            <a:pPr marL="12700">
              <a:lnSpc>
                <a:spcPct val="100000"/>
              </a:lnSpc>
              <a:spcBef>
                <a:spcPts val="130"/>
              </a:spcBef>
            </a:pPr>
            <a:r>
              <a:rPr sz="800" b="1" spc="10" dirty="0">
                <a:latin typeface="Verdana"/>
                <a:cs typeface="Verdana"/>
              </a:rPr>
              <a:t>Il supporto amministrativo nel percorso del</a:t>
            </a:r>
            <a:r>
              <a:rPr sz="800" b="1" spc="90" dirty="0">
                <a:latin typeface="Verdana"/>
                <a:cs typeface="Verdana"/>
              </a:rPr>
              <a:t> </a:t>
            </a:r>
            <a:r>
              <a:rPr sz="800" b="1" spc="10" dirty="0">
                <a:latin typeface="Verdana"/>
                <a:cs typeface="Verdana"/>
              </a:rPr>
              <a:t>dottorato</a:t>
            </a:r>
            <a:endParaRPr sz="800">
              <a:latin typeface="Verdana"/>
              <a:cs typeface="Verdana"/>
            </a:endParaRPr>
          </a:p>
        </p:txBody>
      </p:sp>
      <p:sp>
        <p:nvSpPr>
          <p:cNvPr id="7" name="object 7"/>
          <p:cNvSpPr txBox="1">
            <a:spLocks noGrp="1"/>
          </p:cNvSpPr>
          <p:nvPr>
            <p:ph type="sldNum" sz="quarter" idx="7"/>
          </p:nvPr>
        </p:nvSpPr>
        <p:spPr>
          <a:prstGeom prst="rect">
            <a:avLst/>
          </a:prstGeom>
        </p:spPr>
        <p:txBody>
          <a:bodyPr vert="horz" wrap="square" lIns="0" tIns="15875" rIns="0" bIns="0" rtlCol="0">
            <a:spAutoFit/>
          </a:bodyPr>
          <a:lstStyle/>
          <a:p>
            <a:pPr marL="93980">
              <a:lnSpc>
                <a:spcPct val="100000"/>
              </a:lnSpc>
              <a:spcBef>
                <a:spcPts val="125"/>
              </a:spcBef>
            </a:pPr>
            <a:fld id="{81D60167-4931-47E6-BA6A-407CBD079E47}" type="slidenum">
              <a:rPr spc="15" dirty="0"/>
              <a:t>3</a:t>
            </a:fld>
            <a:endParaRPr spc="15" dirty="0"/>
          </a:p>
        </p:txBody>
      </p:sp>
      <p:sp>
        <p:nvSpPr>
          <p:cNvPr id="8" name="Segnaposto piè di pagina 7">
            <a:extLst>
              <a:ext uri="{FF2B5EF4-FFF2-40B4-BE49-F238E27FC236}">
                <a16:creationId xmlns:a16="http://schemas.microsoft.com/office/drawing/2014/main" id="{5231F452-1869-4172-AE44-C53980FD1979}"/>
              </a:ext>
            </a:extLst>
          </p:cNvPr>
          <p:cNvSpPr>
            <a:spLocks noGrp="1"/>
          </p:cNvSpPr>
          <p:nvPr>
            <p:ph type="ftr" sz="quarter" idx="5"/>
          </p:nvPr>
        </p:nvSpPr>
        <p:spPr>
          <a:xfrm>
            <a:off x="325323" y="4986115"/>
            <a:ext cx="3103677" cy="121920"/>
          </a:xfrm>
        </p:spPr>
        <p:txBody>
          <a:bodyPr/>
          <a:lstStyle/>
          <a:p>
            <a:pPr marL="12700">
              <a:lnSpc>
                <a:spcPct val="100000"/>
              </a:lnSpc>
              <a:spcBef>
                <a:spcPts val="130"/>
              </a:spcBef>
            </a:pPr>
            <a:r>
              <a:rPr lang="it-IT" spc="10" dirty="0"/>
              <a:t>Il supporto amministrativo nel percorso del</a:t>
            </a:r>
            <a:r>
              <a:rPr lang="it-IT" spc="20" dirty="0"/>
              <a:t> </a:t>
            </a:r>
            <a:r>
              <a:rPr lang="it-IT" spc="10" dirty="0"/>
              <a:t>dottorato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065" rIns="0" bIns="0" rtlCol="0">
            <a:spAutoFit/>
          </a:bodyPr>
          <a:lstStyle/>
          <a:p>
            <a:pPr marL="342900">
              <a:lnSpc>
                <a:spcPct val="100000"/>
              </a:lnSpc>
              <a:spcBef>
                <a:spcPts val="95"/>
              </a:spcBef>
            </a:pPr>
            <a:r>
              <a:rPr spc="-5" dirty="0"/>
              <a:t>La </a:t>
            </a:r>
            <a:r>
              <a:rPr spc="-10" dirty="0"/>
              <a:t>convenzione </a:t>
            </a:r>
            <a:r>
              <a:rPr spc="-5" dirty="0"/>
              <a:t>di </a:t>
            </a:r>
            <a:r>
              <a:rPr spc="-10" dirty="0"/>
              <a:t>co-tutela </a:t>
            </a:r>
            <a:r>
              <a:rPr spc="-5" dirty="0"/>
              <a:t>di</a:t>
            </a:r>
            <a:r>
              <a:rPr spc="95" dirty="0"/>
              <a:t> </a:t>
            </a:r>
            <a:r>
              <a:rPr spc="-10" dirty="0"/>
              <a:t>tesi:</a:t>
            </a:r>
          </a:p>
          <a:p>
            <a:pPr marL="330200">
              <a:lnSpc>
                <a:spcPct val="100000"/>
              </a:lnSpc>
            </a:pPr>
            <a:endParaRPr sz="1650"/>
          </a:p>
          <a:p>
            <a:pPr marL="342900" marR="5080">
              <a:lnSpc>
                <a:spcPct val="114399"/>
              </a:lnSpc>
              <a:buClr>
                <a:srgbClr val="000000"/>
              </a:buClr>
              <a:buFont typeface="Verdana"/>
              <a:buAutoNum type="alphaLcParenR"/>
              <a:tabLst>
                <a:tab pos="628650" algn="l"/>
              </a:tabLst>
            </a:pPr>
            <a:r>
              <a:rPr b="1" spc="-10" dirty="0">
                <a:solidFill>
                  <a:srgbClr val="C00000"/>
                </a:solidFill>
                <a:latin typeface="Verdana"/>
                <a:cs typeface="Verdana"/>
              </a:rPr>
              <a:t>disciplina </a:t>
            </a:r>
            <a:r>
              <a:rPr spc="-5" dirty="0"/>
              <a:t>le modalità di attuazione </a:t>
            </a:r>
            <a:r>
              <a:rPr spc="-10" dirty="0"/>
              <a:t>del programma </a:t>
            </a:r>
            <a:r>
              <a:rPr spc="-5" dirty="0"/>
              <a:t>stabilito da </a:t>
            </a:r>
            <a:r>
              <a:rPr spc="-10" dirty="0"/>
              <a:t>entrambe  </a:t>
            </a:r>
            <a:r>
              <a:rPr spc="-5" dirty="0"/>
              <a:t>le </a:t>
            </a:r>
            <a:r>
              <a:rPr spc="-10" dirty="0"/>
              <a:t>Università</a:t>
            </a:r>
            <a:r>
              <a:rPr spc="40" dirty="0"/>
              <a:t> </a:t>
            </a:r>
            <a:r>
              <a:rPr spc="-10" dirty="0"/>
              <a:t>coinvolte</a:t>
            </a:r>
          </a:p>
          <a:p>
            <a:pPr marL="633730" indent="-291465">
              <a:lnSpc>
                <a:spcPct val="100000"/>
              </a:lnSpc>
              <a:spcBef>
                <a:spcPts val="1080"/>
              </a:spcBef>
              <a:buAutoNum type="alphaLcParenR"/>
              <a:tabLst>
                <a:tab pos="635000" algn="l"/>
              </a:tabLst>
            </a:pPr>
            <a:r>
              <a:rPr spc="-5" dirty="0"/>
              <a:t>è </a:t>
            </a:r>
            <a:r>
              <a:rPr spc="-10" dirty="0"/>
              <a:t>stipulata dalle Università </a:t>
            </a:r>
            <a:r>
              <a:rPr b="1" spc="-5" dirty="0">
                <a:solidFill>
                  <a:srgbClr val="C00000"/>
                </a:solidFill>
                <a:latin typeface="Verdana"/>
                <a:cs typeface="Verdana"/>
              </a:rPr>
              <a:t>a </a:t>
            </a:r>
            <a:r>
              <a:rPr b="1" spc="-10" dirty="0">
                <a:solidFill>
                  <a:srgbClr val="C00000"/>
                </a:solidFill>
                <a:latin typeface="Verdana"/>
                <a:cs typeface="Verdana"/>
              </a:rPr>
              <a:t>favore del singolo</a:t>
            </a:r>
            <a:r>
              <a:rPr b="1" spc="280" dirty="0">
                <a:solidFill>
                  <a:srgbClr val="C00000"/>
                </a:solidFill>
                <a:latin typeface="Verdana"/>
                <a:cs typeface="Verdana"/>
              </a:rPr>
              <a:t> </a:t>
            </a:r>
            <a:r>
              <a:rPr b="1" spc="-10" dirty="0">
                <a:solidFill>
                  <a:srgbClr val="C00000"/>
                </a:solidFill>
                <a:latin typeface="Verdana"/>
                <a:cs typeface="Verdana"/>
              </a:rPr>
              <a:t>dottorando</a:t>
            </a:r>
          </a:p>
          <a:p>
            <a:pPr marL="342900" marR="988694">
              <a:lnSpc>
                <a:spcPct val="114399"/>
              </a:lnSpc>
              <a:spcBef>
                <a:spcPts val="810"/>
              </a:spcBef>
              <a:buAutoNum type="alphaLcParenR"/>
              <a:tabLst>
                <a:tab pos="613410" algn="l"/>
              </a:tabLst>
            </a:pPr>
            <a:r>
              <a:rPr spc="-5" dirty="0"/>
              <a:t>è </a:t>
            </a:r>
            <a:r>
              <a:rPr b="1" spc="-5" dirty="0">
                <a:solidFill>
                  <a:srgbClr val="C00000"/>
                </a:solidFill>
                <a:latin typeface="Verdana"/>
                <a:cs typeface="Verdana"/>
              </a:rPr>
              <a:t>proposta </a:t>
            </a:r>
            <a:r>
              <a:rPr spc="-10" dirty="0"/>
              <a:t>dal Collegio dei Docenti, </a:t>
            </a:r>
            <a:r>
              <a:rPr b="1" spc="-5" dirty="0">
                <a:solidFill>
                  <a:srgbClr val="C00000"/>
                </a:solidFill>
                <a:latin typeface="Verdana"/>
                <a:cs typeface="Verdana"/>
              </a:rPr>
              <a:t>approvata </a:t>
            </a:r>
            <a:r>
              <a:rPr spc="-10" dirty="0"/>
              <a:t>dal Consiglio di  Dipartimento </a:t>
            </a:r>
            <a:r>
              <a:rPr spc="-5" dirty="0"/>
              <a:t>e </a:t>
            </a:r>
            <a:r>
              <a:rPr b="1" spc="-10" dirty="0">
                <a:solidFill>
                  <a:srgbClr val="C00000"/>
                </a:solidFill>
                <a:latin typeface="Verdana"/>
                <a:cs typeface="Verdana"/>
              </a:rPr>
              <a:t>firmata </a:t>
            </a:r>
            <a:r>
              <a:rPr spc="-10" dirty="0"/>
              <a:t>dalla</a:t>
            </a:r>
            <a:r>
              <a:rPr spc="145" dirty="0"/>
              <a:t> </a:t>
            </a:r>
            <a:r>
              <a:rPr spc="-10" dirty="0"/>
              <a:t>Rettrice</a:t>
            </a:r>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30</a:t>
            </a:fld>
            <a:endParaRPr spc="15" dirty="0"/>
          </a:p>
        </p:txBody>
      </p:sp>
      <p:sp>
        <p:nvSpPr>
          <p:cNvPr id="3" name="object 3"/>
          <p:cNvSpPr txBox="1">
            <a:spLocks noGrp="1"/>
          </p:cNvSpPr>
          <p:nvPr>
            <p:ph type="title"/>
          </p:nvPr>
        </p:nvSpPr>
        <p:spPr>
          <a:xfrm>
            <a:off x="2940557" y="770890"/>
            <a:ext cx="3265804" cy="391160"/>
          </a:xfrm>
          <a:prstGeom prst="rect">
            <a:avLst/>
          </a:prstGeom>
        </p:spPr>
        <p:txBody>
          <a:bodyPr vert="horz" wrap="square" lIns="0" tIns="12700" rIns="0" bIns="0" rtlCol="0">
            <a:spAutoFit/>
          </a:bodyPr>
          <a:lstStyle/>
          <a:p>
            <a:pPr marL="12700">
              <a:lnSpc>
                <a:spcPct val="100000"/>
              </a:lnSpc>
              <a:spcBef>
                <a:spcPts val="100"/>
              </a:spcBef>
            </a:pPr>
            <a:r>
              <a:rPr sz="2400" spc="-5" dirty="0"/>
              <a:t>La Co-tutela di</a:t>
            </a:r>
            <a:r>
              <a:rPr sz="2400" spc="-20" dirty="0"/>
              <a:t> </a:t>
            </a:r>
            <a:r>
              <a:rPr sz="2400" dirty="0"/>
              <a:t>tesi</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676" y="522859"/>
            <a:ext cx="55511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DFFFF"/>
                </a:solidFill>
              </a:rPr>
              <a:t>Informazioni </a:t>
            </a:r>
            <a:r>
              <a:rPr sz="2800" spc="-10" dirty="0">
                <a:solidFill>
                  <a:srgbClr val="FDFFFF"/>
                </a:solidFill>
              </a:rPr>
              <a:t>utili </a:t>
            </a:r>
            <a:r>
              <a:rPr sz="2800" spc="-5" dirty="0">
                <a:solidFill>
                  <a:srgbClr val="FDFFFF"/>
                </a:solidFill>
              </a:rPr>
              <a:t>e</a:t>
            </a:r>
            <a:r>
              <a:rPr sz="2800" spc="75" dirty="0">
                <a:solidFill>
                  <a:srgbClr val="FDFFFF"/>
                </a:solidFill>
              </a:rPr>
              <a:t> </a:t>
            </a:r>
            <a:r>
              <a:rPr sz="2800" spc="-5" dirty="0">
                <a:solidFill>
                  <a:srgbClr val="FDFFFF"/>
                </a:solidFill>
              </a:rPr>
              <a:t>contatti</a:t>
            </a:r>
            <a:endParaRPr sz="2800"/>
          </a:p>
        </p:txBody>
      </p:sp>
      <p:sp>
        <p:nvSpPr>
          <p:cNvPr id="3" name="object 3"/>
          <p:cNvSpPr/>
          <p:nvPr/>
        </p:nvSpPr>
        <p:spPr>
          <a:xfrm>
            <a:off x="629412" y="1459991"/>
            <a:ext cx="7886700" cy="3264408"/>
          </a:xfrm>
          <a:prstGeom prst="rect">
            <a:avLst/>
          </a:prstGeom>
          <a:blipFill>
            <a:blip r:embed="rId2" cstate="print"/>
            <a:stretch>
              <a:fillRect/>
            </a:stretch>
          </a:blipFill>
        </p:spPr>
        <p:txBody>
          <a:bodyPr wrap="square" lIns="0" tIns="0" rIns="0" bIns="0" rtlCol="0"/>
          <a:lstStyle/>
          <a:p>
            <a:endParaRPr/>
          </a:p>
        </p:txBody>
      </p:sp>
      <p:sp>
        <p:nvSpPr>
          <p:cNvPr id="4" name="Segnaposto piè di pagina 3">
            <a:extLst>
              <a:ext uri="{FF2B5EF4-FFF2-40B4-BE49-F238E27FC236}">
                <a16:creationId xmlns:a16="http://schemas.microsoft.com/office/drawing/2014/main" id="{F93DF63C-5FA7-4172-973A-E36E3DE7D3EB}"/>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5" name="Segnaposto numero diapositiva 4">
            <a:extLst>
              <a:ext uri="{FF2B5EF4-FFF2-40B4-BE49-F238E27FC236}">
                <a16:creationId xmlns:a16="http://schemas.microsoft.com/office/drawing/2014/main" id="{DB478856-D6AD-4E0E-BBD7-378ADC5C8428}"/>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31</a:t>
            </a:fld>
            <a:endParaRPr lang="it-IT" spc="1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66559" y="2980944"/>
            <a:ext cx="2375916" cy="110947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96620" y="1686915"/>
            <a:ext cx="5470525" cy="3074035"/>
          </a:xfrm>
          <a:prstGeom prst="rect">
            <a:avLst/>
          </a:prstGeom>
        </p:spPr>
        <p:txBody>
          <a:bodyPr vert="horz" wrap="square" lIns="0" tIns="12700" rIns="0" bIns="0" rtlCol="0">
            <a:spAutoFit/>
          </a:bodyPr>
          <a:lstStyle/>
          <a:p>
            <a:pPr marL="12700" marR="5080">
              <a:lnSpc>
                <a:spcPct val="107100"/>
              </a:lnSpc>
              <a:spcBef>
                <a:spcPts val="100"/>
              </a:spcBef>
            </a:pPr>
            <a:r>
              <a:rPr sz="1400" dirty="0">
                <a:latin typeface="Verdana"/>
                <a:cs typeface="Verdana"/>
              </a:rPr>
              <a:t>Dalla home del sito </a:t>
            </a:r>
            <a:r>
              <a:rPr sz="1400" u="sng" spc="-5" dirty="0">
                <a:solidFill>
                  <a:srgbClr val="004B7D"/>
                </a:solidFill>
                <a:uFill>
                  <a:solidFill>
                    <a:srgbClr val="004B7D"/>
                  </a:solidFill>
                </a:uFill>
                <a:latin typeface="Verdana"/>
                <a:cs typeface="Verdana"/>
                <a:hlinkClick r:id="rId3"/>
              </a:rPr>
              <a:t>www.unifi.it</a:t>
            </a:r>
            <a:r>
              <a:rPr sz="1400" spc="-5" dirty="0">
                <a:solidFill>
                  <a:srgbClr val="004B7D"/>
                </a:solidFill>
                <a:latin typeface="Verdana"/>
                <a:cs typeface="Verdana"/>
                <a:hlinkClick r:id="rId3"/>
              </a:rPr>
              <a:t> </a:t>
            </a:r>
            <a:r>
              <a:rPr sz="1400" dirty="0">
                <a:latin typeface="Verdana"/>
                <a:cs typeface="Verdana"/>
              </a:rPr>
              <a:t>si accede alla pagina </a:t>
            </a:r>
            <a:r>
              <a:rPr sz="1400" b="1" u="heavy" spc="-5" dirty="0">
                <a:solidFill>
                  <a:srgbClr val="004B7D"/>
                </a:solidFill>
                <a:uFill>
                  <a:solidFill>
                    <a:srgbClr val="004B7D"/>
                  </a:solidFill>
                </a:uFill>
                <a:latin typeface="Verdana"/>
                <a:cs typeface="Verdana"/>
                <a:hlinkClick r:id="rId4"/>
              </a:rPr>
              <a:t>SOL </a:t>
            </a:r>
            <a:r>
              <a:rPr sz="1400" b="1" spc="-5" dirty="0">
                <a:solidFill>
                  <a:srgbClr val="004B7D"/>
                </a:solidFill>
                <a:latin typeface="Verdana"/>
                <a:cs typeface="Verdana"/>
              </a:rPr>
              <a:t> </a:t>
            </a:r>
            <a:r>
              <a:rPr sz="1400" spc="5" dirty="0">
                <a:latin typeface="Verdana"/>
                <a:cs typeface="Verdana"/>
              </a:rPr>
              <a:t>nella </a:t>
            </a:r>
            <a:r>
              <a:rPr sz="1400" dirty="0">
                <a:latin typeface="Verdana"/>
                <a:cs typeface="Verdana"/>
              </a:rPr>
              <a:t>quale sono presenti i servizi on line </a:t>
            </a:r>
            <a:r>
              <a:rPr sz="1400" spc="-5" dirty="0">
                <a:latin typeface="Verdana"/>
                <a:cs typeface="Verdana"/>
              </a:rPr>
              <a:t>di Ateneo  raggruppati </a:t>
            </a:r>
            <a:r>
              <a:rPr sz="1400" dirty="0">
                <a:latin typeface="Verdana"/>
                <a:cs typeface="Verdana"/>
              </a:rPr>
              <a:t>per ruolo. </a:t>
            </a:r>
            <a:r>
              <a:rPr sz="1400" spc="5" dirty="0">
                <a:latin typeface="Verdana"/>
                <a:cs typeface="Verdana"/>
              </a:rPr>
              <a:t>Nella </a:t>
            </a:r>
            <a:r>
              <a:rPr sz="1400" dirty="0">
                <a:latin typeface="Verdana"/>
                <a:cs typeface="Verdana"/>
              </a:rPr>
              <a:t>sezione </a:t>
            </a:r>
            <a:r>
              <a:rPr sz="1400" b="1" spc="-5" dirty="0">
                <a:solidFill>
                  <a:srgbClr val="004B7D"/>
                </a:solidFill>
                <a:latin typeface="Verdana"/>
                <a:cs typeface="Verdana"/>
              </a:rPr>
              <a:t>Dottorandi </a:t>
            </a:r>
            <a:r>
              <a:rPr sz="1400" b="1" dirty="0">
                <a:solidFill>
                  <a:srgbClr val="004B7D"/>
                </a:solidFill>
                <a:latin typeface="Verdana"/>
                <a:cs typeface="Verdana"/>
              </a:rPr>
              <a:t>e  </a:t>
            </a:r>
            <a:r>
              <a:rPr sz="1400" b="1" spc="-5" dirty="0">
                <a:solidFill>
                  <a:srgbClr val="004B7D"/>
                </a:solidFill>
                <a:latin typeface="Verdana"/>
                <a:cs typeface="Verdana"/>
              </a:rPr>
              <a:t>Specializzandi </a:t>
            </a:r>
            <a:r>
              <a:rPr sz="1400" dirty="0">
                <a:latin typeface="Verdana"/>
                <a:cs typeface="Verdana"/>
              </a:rPr>
              <a:t>sono </a:t>
            </a:r>
            <a:r>
              <a:rPr sz="1400" spc="-5" dirty="0">
                <a:latin typeface="Verdana"/>
                <a:cs typeface="Verdana"/>
              </a:rPr>
              <a:t>riportati </a:t>
            </a:r>
            <a:r>
              <a:rPr sz="1400" dirty="0">
                <a:latin typeface="Verdana"/>
                <a:cs typeface="Verdana"/>
              </a:rPr>
              <a:t>i servizi dedicati ai</a:t>
            </a:r>
            <a:r>
              <a:rPr sz="1400" spc="-90" dirty="0">
                <a:latin typeface="Verdana"/>
                <a:cs typeface="Verdana"/>
              </a:rPr>
              <a:t> </a:t>
            </a:r>
            <a:r>
              <a:rPr sz="1400" spc="-5" dirty="0">
                <a:latin typeface="Verdana"/>
                <a:cs typeface="Verdana"/>
              </a:rPr>
              <a:t>dottorandi.</a:t>
            </a:r>
            <a:endParaRPr sz="1400">
              <a:latin typeface="Verdana"/>
              <a:cs typeface="Verdana"/>
            </a:endParaRPr>
          </a:p>
          <a:p>
            <a:pPr marL="12700">
              <a:lnSpc>
                <a:spcPct val="100000"/>
              </a:lnSpc>
              <a:spcBef>
                <a:spcPts val="910"/>
              </a:spcBef>
            </a:pPr>
            <a:r>
              <a:rPr sz="1400" dirty="0">
                <a:solidFill>
                  <a:srgbClr val="004B7D"/>
                </a:solidFill>
                <a:latin typeface="Verdana"/>
                <a:cs typeface="Verdana"/>
              </a:rPr>
              <a:t>Si accede </a:t>
            </a:r>
            <a:r>
              <a:rPr sz="1400" dirty="0">
                <a:latin typeface="Verdana"/>
                <a:cs typeface="Verdana"/>
              </a:rPr>
              <a:t>con </a:t>
            </a:r>
            <a:r>
              <a:rPr sz="1400" spc="5" dirty="0">
                <a:latin typeface="Verdana"/>
                <a:cs typeface="Verdana"/>
              </a:rPr>
              <a:t>le </a:t>
            </a:r>
            <a:r>
              <a:rPr sz="1400" dirty="0">
                <a:solidFill>
                  <a:srgbClr val="004B7D"/>
                </a:solidFill>
                <a:latin typeface="Verdana"/>
                <a:cs typeface="Verdana"/>
              </a:rPr>
              <a:t>credenziali uniche di </a:t>
            </a:r>
            <a:r>
              <a:rPr sz="1400" spc="-5" dirty="0">
                <a:solidFill>
                  <a:srgbClr val="004B7D"/>
                </a:solidFill>
                <a:latin typeface="Verdana"/>
                <a:cs typeface="Verdana"/>
              </a:rPr>
              <a:t>Ateneo </a:t>
            </a:r>
            <a:r>
              <a:rPr sz="1400" dirty="0">
                <a:latin typeface="Verdana"/>
                <a:cs typeface="Verdana"/>
              </a:rPr>
              <a:t>(matricola</a:t>
            </a:r>
            <a:r>
              <a:rPr sz="1400" spc="-195" dirty="0">
                <a:latin typeface="Verdana"/>
                <a:cs typeface="Verdana"/>
              </a:rPr>
              <a:t> </a:t>
            </a:r>
            <a:r>
              <a:rPr sz="1400" dirty="0">
                <a:latin typeface="Verdana"/>
                <a:cs typeface="Verdana"/>
              </a:rPr>
              <a:t>e</a:t>
            </a:r>
            <a:endParaRPr sz="1400">
              <a:latin typeface="Verdana"/>
              <a:cs typeface="Verdana"/>
            </a:endParaRPr>
          </a:p>
          <a:p>
            <a:pPr marL="12700">
              <a:lnSpc>
                <a:spcPct val="100000"/>
              </a:lnSpc>
              <a:spcBef>
                <a:spcPts val="120"/>
              </a:spcBef>
            </a:pPr>
            <a:r>
              <a:rPr sz="1400" spc="-5" dirty="0">
                <a:latin typeface="Verdana"/>
                <a:cs typeface="Verdana"/>
              </a:rPr>
              <a:t>password).</a:t>
            </a:r>
            <a:endParaRPr sz="1400">
              <a:latin typeface="Verdana"/>
              <a:cs typeface="Verdana"/>
            </a:endParaRPr>
          </a:p>
          <a:p>
            <a:pPr marL="12700">
              <a:lnSpc>
                <a:spcPct val="100000"/>
              </a:lnSpc>
              <a:spcBef>
                <a:spcPts val="925"/>
              </a:spcBef>
            </a:pPr>
            <a:r>
              <a:rPr sz="1400" b="1" dirty="0">
                <a:latin typeface="Verdana"/>
                <a:cs typeface="Verdana"/>
              </a:rPr>
              <a:t>Gestione Carriera </a:t>
            </a:r>
            <a:r>
              <a:rPr sz="1400" b="1" spc="-5" dirty="0">
                <a:latin typeface="Verdana"/>
                <a:cs typeface="Verdana"/>
              </a:rPr>
              <a:t>Studenti</a:t>
            </a:r>
            <a:r>
              <a:rPr sz="1400" b="1" spc="-70" dirty="0">
                <a:latin typeface="Verdana"/>
                <a:cs typeface="Verdana"/>
              </a:rPr>
              <a:t> </a:t>
            </a:r>
            <a:r>
              <a:rPr sz="1400" b="1" dirty="0">
                <a:latin typeface="Verdana"/>
                <a:cs typeface="Verdana"/>
              </a:rPr>
              <a:t>(GCS)</a:t>
            </a:r>
            <a:endParaRPr sz="1400">
              <a:latin typeface="Verdana"/>
              <a:cs typeface="Verdana"/>
            </a:endParaRPr>
          </a:p>
          <a:p>
            <a:pPr marL="12700">
              <a:lnSpc>
                <a:spcPct val="100000"/>
              </a:lnSpc>
              <a:spcBef>
                <a:spcPts val="420"/>
              </a:spcBef>
            </a:pPr>
            <a:r>
              <a:rPr sz="1100" b="1" dirty="0">
                <a:latin typeface="Verdana"/>
                <a:cs typeface="Verdana"/>
              </a:rPr>
              <a:t>(sottosezione Gestione</a:t>
            </a:r>
            <a:r>
              <a:rPr sz="1100" b="1" spc="-80" dirty="0">
                <a:latin typeface="Verdana"/>
                <a:cs typeface="Verdana"/>
              </a:rPr>
              <a:t> </a:t>
            </a:r>
            <a:r>
              <a:rPr sz="1100" b="1" spc="-5" dirty="0">
                <a:latin typeface="Verdana"/>
                <a:cs typeface="Verdana"/>
              </a:rPr>
              <a:t>Didattica)</a:t>
            </a:r>
            <a:endParaRPr sz="1100">
              <a:latin typeface="Verdana"/>
              <a:cs typeface="Verdana"/>
            </a:endParaRPr>
          </a:p>
          <a:p>
            <a:pPr marL="12700" marR="156845">
              <a:lnSpc>
                <a:spcPct val="107200"/>
              </a:lnSpc>
              <a:spcBef>
                <a:spcPts val="865"/>
              </a:spcBef>
            </a:pPr>
            <a:r>
              <a:rPr sz="1400" spc="-5" dirty="0">
                <a:latin typeface="Verdana"/>
                <a:cs typeface="Verdana"/>
              </a:rPr>
              <a:t>N.B. </a:t>
            </a:r>
            <a:r>
              <a:rPr sz="1400" dirty="0">
                <a:latin typeface="Verdana"/>
                <a:cs typeface="Verdana"/>
              </a:rPr>
              <a:t>la pagina personale in</a:t>
            </a:r>
            <a:r>
              <a:rPr sz="1400" dirty="0">
                <a:solidFill>
                  <a:srgbClr val="004B7D"/>
                </a:solidFill>
                <a:latin typeface="Verdana"/>
                <a:cs typeface="Verdana"/>
              </a:rPr>
              <a:t> </a:t>
            </a:r>
            <a:r>
              <a:rPr sz="1400" b="1" u="heavy" dirty="0">
                <a:solidFill>
                  <a:srgbClr val="004B7D"/>
                </a:solidFill>
                <a:uFill>
                  <a:solidFill>
                    <a:srgbClr val="004B7D"/>
                  </a:solidFill>
                </a:uFill>
                <a:latin typeface="Verdana"/>
                <a:cs typeface="Verdana"/>
                <a:hlinkClick r:id="rId5"/>
              </a:rPr>
              <a:t>GCS</a:t>
            </a:r>
            <a:r>
              <a:rPr sz="1400" b="1" dirty="0">
                <a:solidFill>
                  <a:srgbClr val="004B7D"/>
                </a:solidFill>
                <a:latin typeface="Verdana"/>
                <a:cs typeface="Verdana"/>
                <a:hlinkClick r:id="rId5"/>
              </a:rPr>
              <a:t> </a:t>
            </a:r>
            <a:r>
              <a:rPr sz="1400" dirty="0">
                <a:latin typeface="Verdana"/>
                <a:cs typeface="Verdana"/>
              </a:rPr>
              <a:t>per i </a:t>
            </a:r>
            <a:r>
              <a:rPr sz="1400" spc="-5" dirty="0">
                <a:latin typeface="Verdana"/>
                <a:cs typeface="Verdana"/>
              </a:rPr>
              <a:t>dottorandi </a:t>
            </a:r>
            <a:r>
              <a:rPr sz="1400" dirty="0">
                <a:latin typeface="Verdana"/>
                <a:cs typeface="Verdana"/>
              </a:rPr>
              <a:t>è </a:t>
            </a:r>
            <a:r>
              <a:rPr sz="1400" spc="5" dirty="0">
                <a:latin typeface="Verdana"/>
                <a:cs typeface="Verdana"/>
              </a:rPr>
              <a:t>in via </a:t>
            </a:r>
            <a:r>
              <a:rPr sz="1400" spc="-5" dirty="0">
                <a:latin typeface="Verdana"/>
                <a:cs typeface="Verdana"/>
              </a:rPr>
              <a:t>di  </a:t>
            </a:r>
            <a:r>
              <a:rPr sz="1400" dirty="0">
                <a:latin typeface="Verdana"/>
                <a:cs typeface="Verdana"/>
              </a:rPr>
              <a:t>implementazione, al momento NON è possibile</a:t>
            </a:r>
            <a:r>
              <a:rPr sz="1400" spc="-160" dirty="0">
                <a:latin typeface="Verdana"/>
                <a:cs typeface="Verdana"/>
              </a:rPr>
              <a:t> </a:t>
            </a:r>
            <a:r>
              <a:rPr sz="1400" dirty="0">
                <a:latin typeface="Verdana"/>
                <a:cs typeface="Verdana"/>
              </a:rPr>
              <a:t>visualizzare  l’attività didattica svolta né scaricare certificati o  </a:t>
            </a:r>
            <a:r>
              <a:rPr sz="1400" spc="-5" dirty="0">
                <a:latin typeface="Verdana"/>
                <a:cs typeface="Verdana"/>
              </a:rPr>
              <a:t>autocertificazioni.</a:t>
            </a:r>
            <a:endParaRPr sz="1400">
              <a:latin typeface="Verdana"/>
              <a:cs typeface="Verdana"/>
            </a:endParaRPr>
          </a:p>
        </p:txBody>
      </p:sp>
      <p:sp>
        <p:nvSpPr>
          <p:cNvPr id="4" name="object 4"/>
          <p:cNvSpPr txBox="1">
            <a:spLocks noGrp="1"/>
          </p:cNvSpPr>
          <p:nvPr>
            <p:ph type="title"/>
          </p:nvPr>
        </p:nvSpPr>
        <p:spPr>
          <a:xfrm>
            <a:off x="2660142" y="861821"/>
            <a:ext cx="3614420" cy="391160"/>
          </a:xfrm>
          <a:prstGeom prst="rect">
            <a:avLst/>
          </a:prstGeom>
        </p:spPr>
        <p:txBody>
          <a:bodyPr vert="horz" wrap="square" lIns="0" tIns="12700" rIns="0" bIns="0" rtlCol="0">
            <a:spAutoFit/>
          </a:bodyPr>
          <a:lstStyle/>
          <a:p>
            <a:pPr marL="12700">
              <a:lnSpc>
                <a:spcPct val="100000"/>
              </a:lnSpc>
              <a:spcBef>
                <a:spcPts val="100"/>
              </a:spcBef>
            </a:pPr>
            <a:r>
              <a:rPr sz="2400" spc="-5" dirty="0"/>
              <a:t>SOL </a:t>
            </a:r>
            <a:r>
              <a:rPr sz="2400" dirty="0"/>
              <a:t>- </a:t>
            </a:r>
            <a:r>
              <a:rPr sz="2400" spc="-5" dirty="0"/>
              <a:t>Servizi On</a:t>
            </a:r>
            <a:r>
              <a:rPr sz="2400" spc="-50" dirty="0"/>
              <a:t> </a:t>
            </a:r>
            <a:r>
              <a:rPr sz="2400" spc="-5" dirty="0"/>
              <a:t>Line</a:t>
            </a:r>
            <a:endParaRPr sz="2400"/>
          </a:p>
        </p:txBody>
      </p:sp>
      <p:sp>
        <p:nvSpPr>
          <p:cNvPr id="5" name="object 5"/>
          <p:cNvSpPr/>
          <p:nvPr/>
        </p:nvSpPr>
        <p:spPr>
          <a:xfrm>
            <a:off x="6198108" y="1696211"/>
            <a:ext cx="2714243" cy="1173480"/>
          </a:xfrm>
          <a:prstGeom prst="rect">
            <a:avLst/>
          </a:prstGeom>
          <a:blipFill>
            <a:blip r:embed="rId6"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7" name="object 7"/>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32</a:t>
            </a:fld>
            <a:endParaRPr spc="1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8825" y="898398"/>
            <a:ext cx="5083810" cy="360680"/>
          </a:xfrm>
          <a:prstGeom prst="rect">
            <a:avLst/>
          </a:prstGeom>
        </p:spPr>
        <p:txBody>
          <a:bodyPr vert="horz" wrap="square" lIns="0" tIns="12065" rIns="0" bIns="0" rtlCol="0">
            <a:spAutoFit/>
          </a:bodyPr>
          <a:lstStyle/>
          <a:p>
            <a:pPr marL="12700">
              <a:lnSpc>
                <a:spcPct val="100000"/>
              </a:lnSpc>
              <a:spcBef>
                <a:spcPts val="95"/>
              </a:spcBef>
            </a:pPr>
            <a:r>
              <a:rPr sz="2200" spc="-10" dirty="0"/>
              <a:t>Carta «Studente </a:t>
            </a:r>
            <a:r>
              <a:rPr sz="2200" spc="-5" dirty="0"/>
              <a:t>della</a:t>
            </a:r>
            <a:r>
              <a:rPr sz="2200" spc="35" dirty="0"/>
              <a:t> </a:t>
            </a:r>
            <a:r>
              <a:rPr sz="2200" spc="-10" dirty="0"/>
              <a:t>Toscana»</a:t>
            </a:r>
            <a:endParaRPr sz="2200"/>
          </a:p>
        </p:txBody>
      </p:sp>
      <p:sp>
        <p:nvSpPr>
          <p:cNvPr id="3" name="object 3"/>
          <p:cNvSpPr txBox="1"/>
          <p:nvPr/>
        </p:nvSpPr>
        <p:spPr>
          <a:xfrm>
            <a:off x="556666" y="1635734"/>
            <a:ext cx="4545330" cy="2565400"/>
          </a:xfrm>
          <a:prstGeom prst="rect">
            <a:avLst/>
          </a:prstGeom>
        </p:spPr>
        <p:txBody>
          <a:bodyPr vert="horz" wrap="square" lIns="0" tIns="12700" rIns="0" bIns="0" rtlCol="0">
            <a:spAutoFit/>
          </a:bodyPr>
          <a:lstStyle/>
          <a:p>
            <a:pPr marL="12700" marR="5080" algn="just">
              <a:lnSpc>
                <a:spcPct val="107200"/>
              </a:lnSpc>
              <a:spcBef>
                <a:spcPts val="100"/>
              </a:spcBef>
            </a:pPr>
            <a:r>
              <a:rPr sz="1400" spc="-10" dirty="0">
                <a:latin typeface="Verdana"/>
                <a:cs typeface="Verdana"/>
              </a:rPr>
              <a:t>L'Università </a:t>
            </a:r>
            <a:r>
              <a:rPr sz="1400" dirty="0">
                <a:latin typeface="Verdana"/>
                <a:cs typeface="Verdana"/>
              </a:rPr>
              <a:t>di </a:t>
            </a:r>
            <a:r>
              <a:rPr sz="1400" spc="-5" dirty="0">
                <a:latin typeface="Verdana"/>
                <a:cs typeface="Verdana"/>
              </a:rPr>
              <a:t>Firenze </a:t>
            </a:r>
            <a:r>
              <a:rPr sz="1400" dirty="0">
                <a:latin typeface="Verdana"/>
                <a:cs typeface="Verdana"/>
              </a:rPr>
              <a:t>rilascia </a:t>
            </a:r>
            <a:r>
              <a:rPr sz="1400" spc="-5" dirty="0">
                <a:latin typeface="Verdana"/>
                <a:cs typeface="Verdana"/>
              </a:rPr>
              <a:t>ai propri </a:t>
            </a:r>
            <a:r>
              <a:rPr sz="1400" dirty="0">
                <a:latin typeface="Verdana"/>
                <a:cs typeface="Verdana"/>
              </a:rPr>
              <a:t>studenti </a:t>
            </a:r>
            <a:r>
              <a:rPr sz="1400" spc="10" dirty="0">
                <a:latin typeface="Verdana"/>
                <a:cs typeface="Verdana"/>
              </a:rPr>
              <a:t>la  </a:t>
            </a:r>
            <a:r>
              <a:rPr sz="1400" spc="-5" dirty="0">
                <a:latin typeface="Verdana"/>
                <a:cs typeface="Verdana"/>
              </a:rPr>
              <a:t>Carta </a:t>
            </a:r>
            <a:r>
              <a:rPr sz="1400" dirty="0">
                <a:latin typeface="Verdana"/>
                <a:cs typeface="Verdana"/>
              </a:rPr>
              <a:t>Studente della </a:t>
            </a:r>
            <a:r>
              <a:rPr sz="1400" spc="-25" dirty="0">
                <a:latin typeface="Verdana"/>
                <a:cs typeface="Verdana"/>
              </a:rPr>
              <a:t>Toscana, </a:t>
            </a:r>
            <a:r>
              <a:rPr sz="1400" dirty="0">
                <a:latin typeface="Verdana"/>
                <a:cs typeface="Verdana"/>
              </a:rPr>
              <a:t>un </a:t>
            </a:r>
            <a:r>
              <a:rPr sz="1400" b="1" spc="-5" dirty="0">
                <a:latin typeface="Verdana"/>
                <a:cs typeface="Verdana"/>
              </a:rPr>
              <a:t>libretto-  tessera  </a:t>
            </a:r>
            <a:r>
              <a:rPr sz="1400" spc="-5" dirty="0">
                <a:latin typeface="Verdana"/>
                <a:cs typeface="Verdana"/>
              </a:rPr>
              <a:t>universitaria </a:t>
            </a:r>
            <a:r>
              <a:rPr sz="1400" dirty="0">
                <a:latin typeface="Verdana"/>
                <a:cs typeface="Verdana"/>
              </a:rPr>
              <a:t>di </a:t>
            </a:r>
            <a:r>
              <a:rPr sz="1400" spc="-5" dirty="0">
                <a:latin typeface="Verdana"/>
                <a:cs typeface="Verdana"/>
              </a:rPr>
              <a:t>riconoscimento  </a:t>
            </a:r>
            <a:r>
              <a:rPr sz="1400" dirty="0">
                <a:latin typeface="Verdana"/>
                <a:cs typeface="Verdana"/>
              </a:rPr>
              <a:t>utilizzabile:</a:t>
            </a:r>
            <a:endParaRPr sz="1400">
              <a:latin typeface="Verdana"/>
              <a:cs typeface="Verdana"/>
            </a:endParaRPr>
          </a:p>
          <a:p>
            <a:pPr marL="241300" marR="6985" indent="-228600" algn="just">
              <a:lnSpc>
                <a:spcPct val="107200"/>
              </a:lnSpc>
              <a:spcBef>
                <a:spcPts val="994"/>
              </a:spcBef>
              <a:buFont typeface="Arial"/>
              <a:buChar char="•"/>
              <a:tabLst>
                <a:tab pos="241300" algn="l"/>
              </a:tabLst>
            </a:pPr>
            <a:r>
              <a:rPr sz="1400" dirty="0">
                <a:latin typeface="Verdana"/>
                <a:cs typeface="Verdana"/>
              </a:rPr>
              <a:t>per </a:t>
            </a:r>
            <a:r>
              <a:rPr sz="1400" spc="-5" dirty="0">
                <a:latin typeface="Verdana"/>
                <a:cs typeface="Verdana"/>
              </a:rPr>
              <a:t>l'</a:t>
            </a:r>
            <a:r>
              <a:rPr sz="1400" b="1" spc="-5" dirty="0">
                <a:latin typeface="Verdana"/>
                <a:cs typeface="Verdana"/>
              </a:rPr>
              <a:t>accesso alle mense </a:t>
            </a:r>
            <a:r>
              <a:rPr sz="1400" spc="-5" dirty="0">
                <a:latin typeface="Verdana"/>
                <a:cs typeface="Verdana"/>
              </a:rPr>
              <a:t>dell'Azienda  </a:t>
            </a:r>
            <a:r>
              <a:rPr sz="1400" dirty="0">
                <a:latin typeface="Verdana"/>
                <a:cs typeface="Verdana"/>
              </a:rPr>
              <a:t>regionale per </a:t>
            </a:r>
            <a:r>
              <a:rPr sz="1400" spc="-5" dirty="0">
                <a:latin typeface="Verdana"/>
                <a:cs typeface="Verdana"/>
              </a:rPr>
              <a:t>il </a:t>
            </a:r>
            <a:r>
              <a:rPr sz="1400" dirty="0">
                <a:latin typeface="Verdana"/>
                <a:cs typeface="Verdana"/>
              </a:rPr>
              <a:t>Diritto </a:t>
            </a:r>
            <a:r>
              <a:rPr sz="1400" spc="-5" dirty="0">
                <a:latin typeface="Verdana"/>
                <a:cs typeface="Verdana"/>
              </a:rPr>
              <a:t>allo Studio </a:t>
            </a:r>
            <a:r>
              <a:rPr sz="1400" dirty="0">
                <a:latin typeface="Verdana"/>
                <a:cs typeface="Verdana"/>
              </a:rPr>
              <a:t>Universitario  e </a:t>
            </a:r>
            <a:r>
              <a:rPr sz="1400" b="1" dirty="0">
                <a:latin typeface="Verdana"/>
                <a:cs typeface="Verdana"/>
              </a:rPr>
              <a:t>alle</a:t>
            </a:r>
            <a:r>
              <a:rPr sz="1400" b="1" spc="-40" dirty="0">
                <a:latin typeface="Verdana"/>
                <a:cs typeface="Verdana"/>
              </a:rPr>
              <a:t> </a:t>
            </a:r>
            <a:r>
              <a:rPr sz="1400" b="1" spc="-5" dirty="0">
                <a:latin typeface="Verdana"/>
                <a:cs typeface="Verdana"/>
              </a:rPr>
              <a:t>biblioteche</a:t>
            </a:r>
            <a:endParaRPr sz="1400">
              <a:latin typeface="Verdana"/>
              <a:cs typeface="Verdana"/>
            </a:endParaRPr>
          </a:p>
          <a:p>
            <a:pPr marL="241300" marR="6350" indent="-228600" algn="just">
              <a:lnSpc>
                <a:spcPct val="107100"/>
              </a:lnSpc>
              <a:spcBef>
                <a:spcPts val="994"/>
              </a:spcBef>
              <a:buFont typeface="Arial"/>
              <a:buChar char="•"/>
              <a:tabLst>
                <a:tab pos="241300" algn="l"/>
              </a:tabLst>
            </a:pPr>
            <a:r>
              <a:rPr sz="1400" dirty="0">
                <a:latin typeface="Verdana"/>
                <a:cs typeface="Verdana"/>
              </a:rPr>
              <a:t>per </a:t>
            </a:r>
            <a:r>
              <a:rPr sz="1400" spc="-5" dirty="0">
                <a:latin typeface="Verdana"/>
                <a:cs typeface="Verdana"/>
              </a:rPr>
              <a:t>usufruire </a:t>
            </a:r>
            <a:r>
              <a:rPr sz="1400" dirty="0">
                <a:latin typeface="Verdana"/>
                <a:cs typeface="Verdana"/>
              </a:rPr>
              <a:t>di </a:t>
            </a:r>
            <a:r>
              <a:rPr sz="1400" b="1" spc="-5" dirty="0">
                <a:latin typeface="Verdana"/>
                <a:cs typeface="Verdana"/>
              </a:rPr>
              <a:t>agevolazioni riservate agli  studenti </a:t>
            </a:r>
            <a:r>
              <a:rPr sz="1400" spc="-5" dirty="0">
                <a:latin typeface="Verdana"/>
                <a:cs typeface="Verdana"/>
              </a:rPr>
              <a:t>universitari presso </a:t>
            </a:r>
            <a:r>
              <a:rPr sz="1400" dirty="0">
                <a:latin typeface="Verdana"/>
                <a:cs typeface="Verdana"/>
              </a:rPr>
              <a:t>musei, </a:t>
            </a:r>
            <a:r>
              <a:rPr sz="1400" spc="-5" dirty="0">
                <a:latin typeface="Verdana"/>
                <a:cs typeface="Verdana"/>
              </a:rPr>
              <a:t>teatri,  </a:t>
            </a:r>
            <a:r>
              <a:rPr sz="1400" dirty="0">
                <a:latin typeface="Verdana"/>
                <a:cs typeface="Verdana"/>
              </a:rPr>
              <a:t>esercizi</a:t>
            </a:r>
            <a:r>
              <a:rPr sz="1400" spc="-35" dirty="0">
                <a:latin typeface="Verdana"/>
                <a:cs typeface="Verdana"/>
              </a:rPr>
              <a:t> </a:t>
            </a:r>
            <a:r>
              <a:rPr sz="1400" dirty="0">
                <a:latin typeface="Verdana"/>
                <a:cs typeface="Verdana"/>
              </a:rPr>
              <a:t>commerciali</a:t>
            </a:r>
            <a:endParaRPr sz="1400">
              <a:latin typeface="Verdana"/>
              <a:cs typeface="Verdana"/>
            </a:endParaRPr>
          </a:p>
        </p:txBody>
      </p:sp>
      <p:sp>
        <p:nvSpPr>
          <p:cNvPr id="4" name="object 4"/>
          <p:cNvSpPr/>
          <p:nvPr/>
        </p:nvSpPr>
        <p:spPr>
          <a:xfrm>
            <a:off x="5344667" y="1749551"/>
            <a:ext cx="3322320" cy="212598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6" name="object 6"/>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33</a:t>
            </a:fld>
            <a:endParaRPr spc="1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1882" y="854202"/>
            <a:ext cx="6939280" cy="3657600"/>
          </a:xfrm>
          <a:custGeom>
            <a:avLst/>
            <a:gdLst/>
            <a:ahLst/>
            <a:cxnLst/>
            <a:rect l="l" t="t" r="r" b="b"/>
            <a:pathLst>
              <a:path w="6939280" h="3657600">
                <a:moveTo>
                  <a:pt x="0" y="3657600"/>
                </a:moveTo>
                <a:lnTo>
                  <a:pt x="6938772" y="3657600"/>
                </a:lnTo>
                <a:lnTo>
                  <a:pt x="6938772" y="0"/>
                </a:lnTo>
                <a:lnTo>
                  <a:pt x="0" y="0"/>
                </a:lnTo>
                <a:lnTo>
                  <a:pt x="0" y="3657600"/>
                </a:lnTo>
                <a:close/>
              </a:path>
            </a:pathLst>
          </a:custGeom>
          <a:solidFill>
            <a:srgbClr val="FDFFFF">
              <a:alpha val="39999"/>
            </a:srgbClr>
          </a:solidFill>
        </p:spPr>
        <p:txBody>
          <a:bodyPr wrap="square" lIns="0" tIns="0" rIns="0" bIns="0" rtlCol="0"/>
          <a:lstStyle/>
          <a:p>
            <a:endParaRPr/>
          </a:p>
        </p:txBody>
      </p:sp>
      <p:sp>
        <p:nvSpPr>
          <p:cNvPr id="3" name="object 3"/>
          <p:cNvSpPr/>
          <p:nvPr/>
        </p:nvSpPr>
        <p:spPr>
          <a:xfrm>
            <a:off x="1341882" y="854202"/>
            <a:ext cx="6939280" cy="3657600"/>
          </a:xfrm>
          <a:custGeom>
            <a:avLst/>
            <a:gdLst/>
            <a:ahLst/>
            <a:cxnLst/>
            <a:rect l="l" t="t" r="r" b="b"/>
            <a:pathLst>
              <a:path w="6939280" h="3657600">
                <a:moveTo>
                  <a:pt x="0" y="3657600"/>
                </a:moveTo>
                <a:lnTo>
                  <a:pt x="6938772" y="3657600"/>
                </a:lnTo>
                <a:lnTo>
                  <a:pt x="6938772" y="0"/>
                </a:lnTo>
                <a:lnTo>
                  <a:pt x="0" y="0"/>
                </a:lnTo>
                <a:lnTo>
                  <a:pt x="0" y="3657600"/>
                </a:lnTo>
                <a:close/>
              </a:path>
            </a:pathLst>
          </a:custGeom>
          <a:ln w="19050">
            <a:solidFill>
              <a:srgbClr val="004B7D"/>
            </a:solidFill>
          </a:ln>
        </p:spPr>
        <p:txBody>
          <a:bodyPr wrap="square" lIns="0" tIns="0" rIns="0" bIns="0" rtlCol="0"/>
          <a:lstStyle/>
          <a:p>
            <a:endParaRPr/>
          </a:p>
        </p:txBody>
      </p:sp>
      <p:sp>
        <p:nvSpPr>
          <p:cNvPr id="4" name="object 4"/>
          <p:cNvSpPr txBox="1">
            <a:spLocks noGrp="1"/>
          </p:cNvSpPr>
          <p:nvPr>
            <p:ph type="title"/>
          </p:nvPr>
        </p:nvSpPr>
        <p:spPr>
          <a:xfrm>
            <a:off x="2796920" y="980643"/>
            <a:ext cx="2755900" cy="331470"/>
          </a:xfrm>
          <a:prstGeom prst="rect">
            <a:avLst/>
          </a:prstGeom>
        </p:spPr>
        <p:txBody>
          <a:bodyPr vert="horz" wrap="square" lIns="0" tIns="13335" rIns="0" bIns="0" rtlCol="0">
            <a:spAutoFit/>
          </a:bodyPr>
          <a:lstStyle/>
          <a:p>
            <a:pPr marL="12700">
              <a:lnSpc>
                <a:spcPct val="100000"/>
              </a:lnSpc>
              <a:spcBef>
                <a:spcPts val="105"/>
              </a:spcBef>
            </a:pPr>
            <a:r>
              <a:rPr spc="-5" dirty="0">
                <a:latin typeface="Calibri"/>
                <a:cs typeface="Calibri"/>
              </a:rPr>
              <a:t>Amministrazione</a:t>
            </a:r>
            <a:r>
              <a:rPr spc="-70" dirty="0">
                <a:latin typeface="Calibri"/>
                <a:cs typeface="Calibri"/>
              </a:rPr>
              <a:t> </a:t>
            </a:r>
            <a:r>
              <a:rPr spc="-15" dirty="0">
                <a:latin typeface="Calibri"/>
                <a:cs typeface="Calibri"/>
              </a:rPr>
              <a:t>Centrale</a:t>
            </a:r>
          </a:p>
        </p:txBody>
      </p:sp>
      <p:sp>
        <p:nvSpPr>
          <p:cNvPr id="5" name="object 5"/>
          <p:cNvSpPr txBox="1"/>
          <p:nvPr/>
        </p:nvSpPr>
        <p:spPr>
          <a:xfrm>
            <a:off x="2796920" y="1309620"/>
            <a:ext cx="5384165" cy="3022600"/>
          </a:xfrm>
          <a:prstGeom prst="rect">
            <a:avLst/>
          </a:prstGeom>
        </p:spPr>
        <p:txBody>
          <a:bodyPr vert="horz" wrap="square" lIns="0" tIns="85725" rIns="0" bIns="0" rtlCol="0">
            <a:spAutoFit/>
          </a:bodyPr>
          <a:lstStyle/>
          <a:p>
            <a:pPr marL="12700">
              <a:lnSpc>
                <a:spcPct val="100000"/>
              </a:lnSpc>
              <a:spcBef>
                <a:spcPts val="675"/>
              </a:spcBef>
            </a:pPr>
            <a:r>
              <a:rPr sz="1400" b="1" spc="-5" dirty="0">
                <a:latin typeface="Calibri"/>
                <a:cs typeface="Calibri"/>
              </a:rPr>
              <a:t>Competenze dell'Ufficio </a:t>
            </a:r>
            <a:r>
              <a:rPr sz="1400" b="1" spc="-10" dirty="0">
                <a:latin typeface="Calibri"/>
                <a:cs typeface="Calibri"/>
              </a:rPr>
              <a:t>Dottorato </a:t>
            </a:r>
            <a:r>
              <a:rPr sz="1400" b="1" dirty="0">
                <a:latin typeface="Calibri"/>
                <a:cs typeface="Calibri"/>
              </a:rPr>
              <a:t>di </a:t>
            </a:r>
            <a:r>
              <a:rPr sz="1400" b="1" spc="-5" dirty="0">
                <a:latin typeface="Calibri"/>
                <a:cs typeface="Calibri"/>
              </a:rPr>
              <a:t>Ricerca </a:t>
            </a:r>
            <a:r>
              <a:rPr sz="1400" b="1" dirty="0">
                <a:latin typeface="Calibri"/>
                <a:cs typeface="Calibri"/>
              </a:rPr>
              <a:t>- </a:t>
            </a:r>
            <a:r>
              <a:rPr sz="1400" b="1" spc="-5" dirty="0">
                <a:latin typeface="Calibri"/>
                <a:cs typeface="Calibri"/>
              </a:rPr>
              <a:t>Piazza </a:t>
            </a:r>
            <a:r>
              <a:rPr sz="1400" b="1" dirty="0">
                <a:latin typeface="Calibri"/>
                <a:cs typeface="Calibri"/>
              </a:rPr>
              <a:t>San</a:t>
            </a:r>
            <a:r>
              <a:rPr sz="1400" b="1" spc="-125" dirty="0">
                <a:latin typeface="Calibri"/>
                <a:cs typeface="Calibri"/>
              </a:rPr>
              <a:t> </a:t>
            </a:r>
            <a:r>
              <a:rPr sz="1400" b="1" spc="-5" dirty="0">
                <a:latin typeface="Calibri"/>
                <a:cs typeface="Calibri"/>
              </a:rPr>
              <a:t>Marco</a:t>
            </a:r>
            <a:endParaRPr sz="1400">
              <a:latin typeface="Calibri"/>
              <a:cs typeface="Calibri"/>
            </a:endParaRPr>
          </a:p>
          <a:p>
            <a:pPr marL="12700" marR="482600">
              <a:lnSpc>
                <a:spcPts val="1320"/>
              </a:lnSpc>
              <a:spcBef>
                <a:spcPts val="630"/>
              </a:spcBef>
            </a:pPr>
            <a:r>
              <a:rPr sz="1200" spc="-5" dirty="0">
                <a:latin typeface="Calibri"/>
                <a:cs typeface="Calibri"/>
              </a:rPr>
              <a:t>L'Ufficio centrale gestisce </a:t>
            </a:r>
            <a:r>
              <a:rPr sz="1200" dirty="0">
                <a:latin typeface="Calibri"/>
                <a:cs typeface="Calibri"/>
              </a:rPr>
              <a:t>gli </a:t>
            </a:r>
            <a:r>
              <a:rPr sz="1200" spc="-5" dirty="0">
                <a:latin typeface="Calibri"/>
                <a:cs typeface="Calibri"/>
              </a:rPr>
              <a:t>aspetti amministrativi, </a:t>
            </a:r>
            <a:r>
              <a:rPr sz="1200" spc="-10" dirty="0">
                <a:latin typeface="Calibri"/>
                <a:cs typeface="Calibri"/>
              </a:rPr>
              <a:t>burocratici </a:t>
            </a:r>
            <a:r>
              <a:rPr sz="1200" dirty="0">
                <a:latin typeface="Calibri"/>
                <a:cs typeface="Calibri"/>
              </a:rPr>
              <a:t>e </a:t>
            </a:r>
            <a:r>
              <a:rPr sz="1200" spc="-10" dirty="0">
                <a:latin typeface="Calibri"/>
                <a:cs typeface="Calibri"/>
              </a:rPr>
              <a:t>trasversali </a:t>
            </a:r>
            <a:r>
              <a:rPr sz="1200" spc="-5" dirty="0">
                <a:latin typeface="Calibri"/>
                <a:cs typeface="Calibri"/>
              </a:rPr>
              <a:t>che  </a:t>
            </a:r>
            <a:r>
              <a:rPr sz="1200" dirty="0">
                <a:latin typeface="Calibri"/>
                <a:cs typeface="Calibri"/>
              </a:rPr>
              <a:t>riguardano </a:t>
            </a:r>
            <a:r>
              <a:rPr sz="1200" spc="-5" dirty="0">
                <a:latin typeface="Calibri"/>
                <a:cs typeface="Calibri"/>
              </a:rPr>
              <a:t>tutti </a:t>
            </a:r>
            <a:r>
              <a:rPr sz="1200" dirty="0">
                <a:latin typeface="Calibri"/>
                <a:cs typeface="Calibri"/>
              </a:rPr>
              <a:t>i </a:t>
            </a:r>
            <a:r>
              <a:rPr sz="1200" spc="-10" dirty="0">
                <a:latin typeface="Calibri"/>
                <a:cs typeface="Calibri"/>
              </a:rPr>
              <a:t>corsi </a:t>
            </a:r>
            <a:r>
              <a:rPr sz="1200" dirty="0">
                <a:latin typeface="Calibri"/>
                <a:cs typeface="Calibri"/>
              </a:rPr>
              <a:t>di </a:t>
            </a:r>
            <a:r>
              <a:rPr sz="1200" spc="-10" dirty="0">
                <a:latin typeface="Calibri"/>
                <a:cs typeface="Calibri"/>
              </a:rPr>
              <a:t>Dottorato </a:t>
            </a:r>
            <a:r>
              <a:rPr sz="1200" dirty="0">
                <a:latin typeface="Calibri"/>
                <a:cs typeface="Calibri"/>
              </a:rPr>
              <a:t>di </a:t>
            </a:r>
            <a:r>
              <a:rPr sz="1200" spc="-10" dirty="0">
                <a:latin typeface="Calibri"/>
                <a:cs typeface="Calibri"/>
              </a:rPr>
              <a:t>Ricerca</a:t>
            </a:r>
            <a:r>
              <a:rPr sz="1200" spc="-95" dirty="0">
                <a:latin typeface="Calibri"/>
                <a:cs typeface="Calibri"/>
              </a:rPr>
              <a:t> </a:t>
            </a:r>
            <a:r>
              <a:rPr sz="1200" spc="-5" dirty="0">
                <a:latin typeface="Calibri"/>
                <a:cs typeface="Calibri"/>
              </a:rPr>
              <a:t>dell'Ateneo.</a:t>
            </a:r>
            <a:endParaRPr sz="1200">
              <a:latin typeface="Calibri"/>
              <a:cs typeface="Calibri"/>
            </a:endParaRPr>
          </a:p>
          <a:p>
            <a:pPr>
              <a:lnSpc>
                <a:spcPct val="100000"/>
              </a:lnSpc>
              <a:spcBef>
                <a:spcPts val="15"/>
              </a:spcBef>
            </a:pPr>
            <a:endParaRPr sz="950">
              <a:latin typeface="Calibri"/>
              <a:cs typeface="Calibri"/>
            </a:endParaRPr>
          </a:p>
          <a:p>
            <a:pPr marL="12700">
              <a:lnSpc>
                <a:spcPct val="100000"/>
              </a:lnSpc>
            </a:pPr>
            <a:r>
              <a:rPr sz="1200" dirty="0">
                <a:latin typeface="Calibri"/>
                <a:cs typeface="Calibri"/>
              </a:rPr>
              <a:t>In</a:t>
            </a:r>
            <a:r>
              <a:rPr sz="1200" spc="-10" dirty="0">
                <a:latin typeface="Calibri"/>
                <a:cs typeface="Calibri"/>
              </a:rPr>
              <a:t> </a:t>
            </a:r>
            <a:r>
              <a:rPr sz="1200" spc="-5" dirty="0">
                <a:latin typeface="Calibri"/>
                <a:cs typeface="Calibri"/>
              </a:rPr>
              <a:t>particolare:</a:t>
            </a:r>
            <a:endParaRPr sz="1200">
              <a:latin typeface="Calibri"/>
              <a:cs typeface="Calibri"/>
            </a:endParaRPr>
          </a:p>
          <a:p>
            <a:pPr marL="86995" indent="-74930">
              <a:lnSpc>
                <a:spcPct val="100000"/>
              </a:lnSpc>
              <a:spcBef>
                <a:spcPts val="550"/>
              </a:spcBef>
              <a:buFont typeface="Calibri"/>
              <a:buChar char="-"/>
              <a:tabLst>
                <a:tab pos="87630" algn="l"/>
              </a:tabLst>
            </a:pPr>
            <a:r>
              <a:rPr sz="1100" b="1" dirty="0">
                <a:latin typeface="Calibri"/>
                <a:cs typeface="Calibri"/>
              </a:rPr>
              <a:t>Accreditamento </a:t>
            </a:r>
            <a:r>
              <a:rPr sz="1100" b="1" spc="-5" dirty="0">
                <a:latin typeface="Calibri"/>
                <a:cs typeface="Calibri"/>
              </a:rPr>
              <a:t>Corsi, Supporto Organi di Governo, Bandi di</a:t>
            </a:r>
            <a:r>
              <a:rPr sz="1100" b="1" spc="-65" dirty="0">
                <a:latin typeface="Calibri"/>
                <a:cs typeface="Calibri"/>
              </a:rPr>
              <a:t> </a:t>
            </a:r>
            <a:r>
              <a:rPr sz="1100" b="1" dirty="0">
                <a:latin typeface="Calibri"/>
                <a:cs typeface="Calibri"/>
              </a:rPr>
              <a:t>concorso</a:t>
            </a:r>
            <a:endParaRPr sz="1100">
              <a:latin typeface="Calibri"/>
              <a:cs typeface="Calibri"/>
            </a:endParaRPr>
          </a:p>
          <a:p>
            <a:pPr marL="12700" marR="340360">
              <a:lnSpc>
                <a:spcPct val="101800"/>
              </a:lnSpc>
              <a:buFont typeface="Calibri"/>
              <a:buChar char="-"/>
              <a:tabLst>
                <a:tab pos="87630" algn="l"/>
              </a:tabLst>
            </a:pPr>
            <a:r>
              <a:rPr sz="1100" b="1" dirty="0">
                <a:latin typeface="Calibri"/>
                <a:cs typeface="Calibri"/>
              </a:rPr>
              <a:t>Ammissione e Iscrizione</a:t>
            </a:r>
            <a:r>
              <a:rPr sz="1100" dirty="0">
                <a:latin typeface="Calibri"/>
                <a:cs typeface="Calibri"/>
              </a:rPr>
              <a:t>: gestione delle procedure concorsuali per </a:t>
            </a:r>
            <a:r>
              <a:rPr sz="1100" spc="-5" dirty="0">
                <a:latin typeface="Calibri"/>
                <a:cs typeface="Calibri"/>
              </a:rPr>
              <a:t>l'accesso </a:t>
            </a:r>
            <a:r>
              <a:rPr sz="1100" dirty="0">
                <a:latin typeface="Calibri"/>
                <a:cs typeface="Calibri"/>
              </a:rPr>
              <a:t>ai corsi  </a:t>
            </a:r>
            <a:r>
              <a:rPr sz="1100" spc="-5" dirty="0">
                <a:latin typeface="Calibri"/>
                <a:cs typeface="Calibri"/>
              </a:rPr>
              <a:t>(pubblicazione bandi, </a:t>
            </a:r>
            <a:r>
              <a:rPr sz="1100" dirty="0">
                <a:latin typeface="Calibri"/>
                <a:cs typeface="Calibri"/>
              </a:rPr>
              <a:t>graduatorie, immatricolazioni) e </a:t>
            </a:r>
            <a:r>
              <a:rPr sz="1100" spc="-5" dirty="0">
                <a:latin typeface="Calibri"/>
                <a:cs typeface="Calibri"/>
              </a:rPr>
              <a:t>degli </a:t>
            </a:r>
            <a:r>
              <a:rPr sz="1100" dirty="0">
                <a:latin typeface="Calibri"/>
                <a:cs typeface="Calibri"/>
              </a:rPr>
              <a:t>adempimenti amministrativi  </a:t>
            </a:r>
            <a:r>
              <a:rPr sz="1100" spc="-5" dirty="0">
                <a:latin typeface="Calibri"/>
                <a:cs typeface="Calibri"/>
              </a:rPr>
              <a:t>annuali</a:t>
            </a:r>
            <a:endParaRPr sz="1100">
              <a:latin typeface="Calibri"/>
              <a:cs typeface="Calibri"/>
            </a:endParaRPr>
          </a:p>
          <a:p>
            <a:pPr marL="86995" indent="-74930">
              <a:lnSpc>
                <a:spcPct val="100000"/>
              </a:lnSpc>
              <a:spcBef>
                <a:spcPts val="20"/>
              </a:spcBef>
              <a:buFont typeface="Calibri"/>
              <a:buChar char="-"/>
              <a:tabLst>
                <a:tab pos="87630" algn="l"/>
              </a:tabLst>
            </a:pPr>
            <a:r>
              <a:rPr sz="1100" b="1" spc="-5" dirty="0">
                <a:latin typeface="Calibri"/>
                <a:cs typeface="Calibri"/>
              </a:rPr>
              <a:t>Carriera </a:t>
            </a:r>
            <a:r>
              <a:rPr sz="1100" b="1" dirty="0">
                <a:latin typeface="Calibri"/>
                <a:cs typeface="Calibri"/>
              </a:rPr>
              <a:t>Amministrativa</a:t>
            </a:r>
            <a:r>
              <a:rPr sz="1100" dirty="0">
                <a:latin typeface="Calibri"/>
                <a:cs typeface="Calibri"/>
              </a:rPr>
              <a:t>: gestione della </a:t>
            </a:r>
            <a:r>
              <a:rPr sz="1100" spc="-5" dirty="0">
                <a:latin typeface="Calibri"/>
                <a:cs typeface="Calibri"/>
              </a:rPr>
              <a:t>posizione </a:t>
            </a:r>
            <a:r>
              <a:rPr sz="1100" dirty="0">
                <a:latin typeface="Calibri"/>
                <a:cs typeface="Calibri"/>
              </a:rPr>
              <a:t>dei dottorandi (tasse, borse,</a:t>
            </a:r>
            <a:r>
              <a:rPr sz="1100" spc="-155" dirty="0">
                <a:latin typeface="Calibri"/>
                <a:cs typeface="Calibri"/>
              </a:rPr>
              <a:t> </a:t>
            </a:r>
            <a:r>
              <a:rPr sz="1100" dirty="0">
                <a:latin typeface="Calibri"/>
                <a:cs typeface="Calibri"/>
              </a:rPr>
              <a:t>etc.)</a:t>
            </a:r>
            <a:endParaRPr sz="1100">
              <a:latin typeface="Calibri"/>
              <a:cs typeface="Calibri"/>
            </a:endParaRPr>
          </a:p>
          <a:p>
            <a:pPr marL="86995" indent="-74930">
              <a:lnSpc>
                <a:spcPct val="100000"/>
              </a:lnSpc>
              <a:spcBef>
                <a:spcPts val="15"/>
              </a:spcBef>
              <a:buFont typeface="Calibri"/>
              <a:buChar char="-"/>
              <a:tabLst>
                <a:tab pos="87630" algn="l"/>
              </a:tabLst>
            </a:pPr>
            <a:r>
              <a:rPr sz="1100" b="1" spc="-5" dirty="0">
                <a:latin typeface="Calibri"/>
                <a:cs typeface="Calibri"/>
              </a:rPr>
              <a:t>Normativa Generale</a:t>
            </a:r>
            <a:r>
              <a:rPr sz="1100" spc="-5" dirty="0">
                <a:latin typeface="Calibri"/>
                <a:cs typeface="Calibri"/>
              </a:rPr>
              <a:t>: applicazione </a:t>
            </a:r>
            <a:r>
              <a:rPr sz="1100" dirty="0">
                <a:latin typeface="Calibri"/>
                <a:cs typeface="Calibri"/>
              </a:rPr>
              <a:t>e interpretazione della normativa </a:t>
            </a:r>
            <a:r>
              <a:rPr sz="1100" spc="-5" dirty="0">
                <a:latin typeface="Calibri"/>
                <a:cs typeface="Calibri"/>
              </a:rPr>
              <a:t>sul</a:t>
            </a:r>
            <a:r>
              <a:rPr sz="1100" spc="-95" dirty="0">
                <a:latin typeface="Calibri"/>
                <a:cs typeface="Calibri"/>
              </a:rPr>
              <a:t> </a:t>
            </a:r>
            <a:r>
              <a:rPr sz="1100" dirty="0">
                <a:latin typeface="Calibri"/>
                <a:cs typeface="Calibri"/>
              </a:rPr>
              <a:t>dottorato</a:t>
            </a:r>
            <a:endParaRPr sz="1100">
              <a:latin typeface="Calibri"/>
              <a:cs typeface="Calibri"/>
            </a:endParaRPr>
          </a:p>
          <a:p>
            <a:pPr marL="86995" indent="-74930">
              <a:lnSpc>
                <a:spcPct val="100000"/>
              </a:lnSpc>
              <a:spcBef>
                <a:spcPts val="25"/>
              </a:spcBef>
              <a:buFont typeface="Calibri"/>
              <a:buChar char="-"/>
              <a:tabLst>
                <a:tab pos="87630" algn="l"/>
              </a:tabLst>
            </a:pPr>
            <a:r>
              <a:rPr sz="1100" b="1" spc="-5" dirty="0">
                <a:latin typeface="Calibri"/>
                <a:cs typeface="Calibri"/>
              </a:rPr>
              <a:t>Convenzioni </a:t>
            </a:r>
            <a:r>
              <a:rPr sz="1100" b="1" dirty="0">
                <a:latin typeface="Calibri"/>
                <a:cs typeface="Calibri"/>
              </a:rPr>
              <a:t>e Accordi Istituzionali</a:t>
            </a:r>
            <a:r>
              <a:rPr sz="1100" dirty="0">
                <a:latin typeface="Calibri"/>
                <a:cs typeface="Calibri"/>
              </a:rPr>
              <a:t>: </a:t>
            </a:r>
            <a:r>
              <a:rPr sz="1100" spc="-5" dirty="0">
                <a:latin typeface="Calibri"/>
                <a:cs typeface="Calibri"/>
              </a:rPr>
              <a:t>supporto </a:t>
            </a:r>
            <a:r>
              <a:rPr sz="1100" dirty="0">
                <a:latin typeface="Calibri"/>
                <a:cs typeface="Calibri"/>
              </a:rPr>
              <a:t>al Dipartimento per la </a:t>
            </a:r>
            <a:r>
              <a:rPr sz="1100" spc="-5" dirty="0">
                <a:latin typeface="Calibri"/>
                <a:cs typeface="Calibri"/>
              </a:rPr>
              <a:t>stipula di </a:t>
            </a:r>
            <a:r>
              <a:rPr sz="1100" dirty="0">
                <a:latin typeface="Calibri"/>
                <a:cs typeface="Calibri"/>
              </a:rPr>
              <a:t>accordi</a:t>
            </a:r>
            <a:r>
              <a:rPr sz="1100" spc="-85" dirty="0">
                <a:latin typeface="Calibri"/>
                <a:cs typeface="Calibri"/>
              </a:rPr>
              <a:t> </a:t>
            </a:r>
            <a:r>
              <a:rPr sz="1100" spc="-5" dirty="0">
                <a:latin typeface="Calibri"/>
                <a:cs typeface="Calibri"/>
              </a:rPr>
              <a:t>quadro</a:t>
            </a:r>
            <a:endParaRPr sz="1100">
              <a:latin typeface="Calibri"/>
              <a:cs typeface="Calibri"/>
            </a:endParaRPr>
          </a:p>
          <a:p>
            <a:pPr marL="12700">
              <a:lnSpc>
                <a:spcPct val="100000"/>
              </a:lnSpc>
              <a:spcBef>
                <a:spcPts val="25"/>
              </a:spcBef>
            </a:pPr>
            <a:r>
              <a:rPr sz="1100" dirty="0">
                <a:latin typeface="Calibri"/>
                <a:cs typeface="Calibri"/>
              </a:rPr>
              <a:t>o convenzioni per il </a:t>
            </a:r>
            <a:r>
              <a:rPr sz="1100" spc="-5" dirty="0">
                <a:latin typeface="Calibri"/>
                <a:cs typeface="Calibri"/>
              </a:rPr>
              <a:t>finanziamento di borse </a:t>
            </a:r>
            <a:r>
              <a:rPr sz="1100" dirty="0">
                <a:latin typeface="Calibri"/>
                <a:cs typeface="Calibri"/>
              </a:rPr>
              <a:t>e per il riconoscimento </a:t>
            </a:r>
            <a:r>
              <a:rPr sz="1100" spc="-5" dirty="0">
                <a:latin typeface="Calibri"/>
                <a:cs typeface="Calibri"/>
              </a:rPr>
              <a:t>di </a:t>
            </a:r>
            <a:r>
              <a:rPr sz="1100" dirty="0">
                <a:latin typeface="Calibri"/>
                <a:cs typeface="Calibri"/>
              </a:rPr>
              <a:t>titoli</a:t>
            </a:r>
            <a:r>
              <a:rPr sz="1100" spc="-110" dirty="0">
                <a:latin typeface="Calibri"/>
                <a:cs typeface="Calibri"/>
              </a:rPr>
              <a:t> </a:t>
            </a:r>
            <a:r>
              <a:rPr sz="1100" dirty="0">
                <a:latin typeface="Calibri"/>
                <a:cs typeface="Calibri"/>
              </a:rPr>
              <a:t>esteri</a:t>
            </a:r>
            <a:endParaRPr sz="1100">
              <a:latin typeface="Calibri"/>
              <a:cs typeface="Calibri"/>
            </a:endParaRPr>
          </a:p>
          <a:p>
            <a:pPr marL="86995" indent="-74930">
              <a:lnSpc>
                <a:spcPct val="100000"/>
              </a:lnSpc>
              <a:spcBef>
                <a:spcPts val="120"/>
              </a:spcBef>
              <a:buFont typeface="Calibri"/>
              <a:buChar char="-"/>
              <a:tabLst>
                <a:tab pos="87630" algn="l"/>
              </a:tabLst>
            </a:pPr>
            <a:r>
              <a:rPr sz="1100" b="1" dirty="0">
                <a:latin typeface="Calibri"/>
                <a:cs typeface="Calibri"/>
              </a:rPr>
              <a:t>Rilascio Titoli</a:t>
            </a:r>
            <a:r>
              <a:rPr sz="1100" dirty="0">
                <a:latin typeface="Calibri"/>
                <a:cs typeface="Calibri"/>
              </a:rPr>
              <a:t>: rilascio della pergamena e della certificazione </a:t>
            </a:r>
            <a:r>
              <a:rPr sz="1100" spc="-5" dirty="0">
                <a:latin typeface="Calibri"/>
                <a:cs typeface="Calibri"/>
              </a:rPr>
              <a:t>finale di </a:t>
            </a:r>
            <a:r>
              <a:rPr sz="1100" dirty="0">
                <a:latin typeface="Calibri"/>
                <a:cs typeface="Calibri"/>
              </a:rPr>
              <a:t>Dottore </a:t>
            </a:r>
            <a:r>
              <a:rPr sz="1100" spc="-5" dirty="0">
                <a:latin typeface="Calibri"/>
                <a:cs typeface="Calibri"/>
              </a:rPr>
              <a:t>di</a:t>
            </a:r>
            <a:r>
              <a:rPr sz="1100" spc="-170" dirty="0">
                <a:latin typeface="Calibri"/>
                <a:cs typeface="Calibri"/>
              </a:rPr>
              <a:t> </a:t>
            </a:r>
            <a:r>
              <a:rPr sz="1100" dirty="0">
                <a:latin typeface="Calibri"/>
                <a:cs typeface="Calibri"/>
              </a:rPr>
              <a:t>Ricerca</a:t>
            </a:r>
            <a:endParaRPr sz="1100">
              <a:latin typeface="Calibri"/>
              <a:cs typeface="Calibri"/>
            </a:endParaRPr>
          </a:p>
          <a:p>
            <a:pPr marL="86995" indent="-74930">
              <a:lnSpc>
                <a:spcPct val="100000"/>
              </a:lnSpc>
              <a:spcBef>
                <a:spcPts val="60"/>
              </a:spcBef>
              <a:buFont typeface="Calibri"/>
              <a:buChar char="-"/>
              <a:tabLst>
                <a:tab pos="87630" algn="l"/>
              </a:tabLst>
            </a:pPr>
            <a:r>
              <a:rPr sz="1100" b="1" spc="-5" dirty="0">
                <a:latin typeface="Calibri"/>
                <a:cs typeface="Calibri"/>
              </a:rPr>
              <a:t>Supporto all’internazionalizzazione</a:t>
            </a:r>
            <a:endParaRPr sz="1100">
              <a:latin typeface="Calibri"/>
              <a:cs typeface="Calibri"/>
            </a:endParaRPr>
          </a:p>
          <a:p>
            <a:pPr marL="86995" indent="-74930">
              <a:lnSpc>
                <a:spcPct val="100000"/>
              </a:lnSpc>
              <a:spcBef>
                <a:spcPts val="45"/>
              </a:spcBef>
              <a:buFont typeface="Calibri"/>
              <a:buChar char="-"/>
              <a:tabLst>
                <a:tab pos="87630" algn="l"/>
              </a:tabLst>
            </a:pPr>
            <a:r>
              <a:rPr sz="1100" b="1" spc="-5" dirty="0">
                <a:latin typeface="Calibri"/>
                <a:cs typeface="Calibri"/>
              </a:rPr>
              <a:t>Riconoscimento titoli dottorato</a:t>
            </a:r>
            <a:r>
              <a:rPr sz="1100" b="1" spc="-55" dirty="0">
                <a:latin typeface="Calibri"/>
                <a:cs typeface="Calibri"/>
              </a:rPr>
              <a:t> </a:t>
            </a:r>
            <a:r>
              <a:rPr sz="1100" b="1" spc="-5" dirty="0">
                <a:latin typeface="Calibri"/>
                <a:cs typeface="Calibri"/>
              </a:rPr>
              <a:t>estero</a:t>
            </a:r>
            <a:endParaRPr sz="1100">
              <a:latin typeface="Calibri"/>
              <a:cs typeface="Calibri"/>
            </a:endParaRPr>
          </a:p>
        </p:txBody>
      </p:sp>
      <p:sp>
        <p:nvSpPr>
          <p:cNvPr id="6" name="object 6"/>
          <p:cNvSpPr/>
          <p:nvPr/>
        </p:nvSpPr>
        <p:spPr>
          <a:xfrm>
            <a:off x="1051560" y="2500883"/>
            <a:ext cx="1517904" cy="227685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051560" y="2500883"/>
            <a:ext cx="1518285" cy="2277110"/>
          </a:xfrm>
          <a:custGeom>
            <a:avLst/>
            <a:gdLst/>
            <a:ahLst/>
            <a:cxnLst/>
            <a:rect l="l" t="t" r="r" b="b"/>
            <a:pathLst>
              <a:path w="1518285" h="2277110">
                <a:moveTo>
                  <a:pt x="0" y="2276856"/>
                </a:moveTo>
                <a:lnTo>
                  <a:pt x="1517904" y="2276856"/>
                </a:lnTo>
                <a:lnTo>
                  <a:pt x="1517904" y="0"/>
                </a:lnTo>
                <a:lnTo>
                  <a:pt x="0" y="0"/>
                </a:lnTo>
                <a:lnTo>
                  <a:pt x="0" y="2276856"/>
                </a:lnTo>
                <a:close/>
              </a:path>
            </a:pathLst>
          </a:custGeom>
          <a:ln w="6350">
            <a:solidFill>
              <a:srgbClr val="FDFFFF"/>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9" name="object 9"/>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34</a:t>
            </a:fld>
            <a:endParaRPr spc="15"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86077" y="934974"/>
            <a:ext cx="6941820" cy="3429000"/>
          </a:xfrm>
          <a:custGeom>
            <a:avLst/>
            <a:gdLst/>
            <a:ahLst/>
            <a:cxnLst/>
            <a:rect l="l" t="t" r="r" b="b"/>
            <a:pathLst>
              <a:path w="6941820" h="3429000">
                <a:moveTo>
                  <a:pt x="0" y="3429000"/>
                </a:moveTo>
                <a:lnTo>
                  <a:pt x="6941820" y="3429000"/>
                </a:lnTo>
                <a:lnTo>
                  <a:pt x="6941820" y="0"/>
                </a:lnTo>
                <a:lnTo>
                  <a:pt x="0" y="0"/>
                </a:lnTo>
                <a:lnTo>
                  <a:pt x="0" y="3429000"/>
                </a:lnTo>
                <a:close/>
              </a:path>
            </a:pathLst>
          </a:custGeom>
          <a:ln w="19050">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842641" y="1199845"/>
            <a:ext cx="3195320" cy="331470"/>
          </a:xfrm>
          <a:prstGeom prst="rect">
            <a:avLst/>
          </a:prstGeom>
        </p:spPr>
        <p:txBody>
          <a:bodyPr vert="horz" wrap="square" lIns="0" tIns="13335" rIns="0" bIns="0" rtlCol="0">
            <a:spAutoFit/>
          </a:bodyPr>
          <a:lstStyle/>
          <a:p>
            <a:pPr marL="12700">
              <a:lnSpc>
                <a:spcPct val="100000"/>
              </a:lnSpc>
              <a:spcBef>
                <a:spcPts val="105"/>
              </a:spcBef>
            </a:pPr>
            <a:r>
              <a:rPr spc="-5" dirty="0">
                <a:latin typeface="Calibri"/>
                <a:cs typeface="Calibri"/>
              </a:rPr>
              <a:t>Dipartimenti/Collegio</a:t>
            </a:r>
            <a:r>
              <a:rPr spc="-55" dirty="0">
                <a:latin typeface="Calibri"/>
                <a:cs typeface="Calibri"/>
              </a:rPr>
              <a:t> </a:t>
            </a:r>
            <a:r>
              <a:rPr spc="-5" dirty="0">
                <a:latin typeface="Calibri"/>
                <a:cs typeface="Calibri"/>
              </a:rPr>
              <a:t>Docenti</a:t>
            </a:r>
          </a:p>
        </p:txBody>
      </p:sp>
      <p:sp>
        <p:nvSpPr>
          <p:cNvPr id="4" name="object 4"/>
          <p:cNvSpPr txBox="1"/>
          <p:nvPr/>
        </p:nvSpPr>
        <p:spPr>
          <a:xfrm>
            <a:off x="2842641" y="1607312"/>
            <a:ext cx="5352415" cy="2437765"/>
          </a:xfrm>
          <a:prstGeom prst="rect">
            <a:avLst/>
          </a:prstGeom>
        </p:spPr>
        <p:txBody>
          <a:bodyPr vert="horz" wrap="square" lIns="0" tIns="29845" rIns="0" bIns="0" rtlCol="0">
            <a:spAutoFit/>
          </a:bodyPr>
          <a:lstStyle/>
          <a:p>
            <a:pPr marL="12700" marR="5080" lvl="0" indent="0" algn="l" defTabSz="914400" rtl="0" eaLnBrk="1" fontAlgn="auto" latinLnBrk="0" hangingPunct="1">
              <a:lnSpc>
                <a:spcPts val="1210"/>
              </a:lnSpc>
              <a:spcBef>
                <a:spcPts val="235"/>
              </a:spcBef>
              <a:spcAft>
                <a:spcPts val="0"/>
              </a:spcAft>
              <a:buClrTx/>
              <a:buSzTx/>
              <a:buFontTx/>
              <a:buNone/>
              <a:tabLst/>
              <a:defRPr/>
            </a:pPr>
            <a:r>
              <a:rPr kumimoji="0" sz="1100" b="0" i="0" u="none" strike="noStrike" kern="1200" cap="none" spc="0" normalizeH="0" baseline="0" noProof="0" dirty="0">
                <a:ln>
                  <a:noFill/>
                </a:ln>
                <a:solidFill>
                  <a:srgbClr val="212121"/>
                </a:solidFill>
                <a:effectLst/>
                <a:uLnTx/>
                <a:uFillTx/>
                <a:latin typeface="Calibri"/>
                <a:ea typeface="+mn-ea"/>
                <a:cs typeface="Calibri"/>
              </a:rPr>
              <a:t>Il Dipartimento, tramite il Coordinatore e il Collegio dei Docenti del corso </a:t>
            </a:r>
            <a:r>
              <a:rPr kumimoji="0" sz="1100" b="0" i="0" u="none" strike="noStrike" kern="1200" cap="none" spc="-5" normalizeH="0" baseline="0" noProof="0" dirty="0">
                <a:ln>
                  <a:noFill/>
                </a:ln>
                <a:solidFill>
                  <a:srgbClr val="212121"/>
                </a:solidFill>
                <a:effectLst/>
                <a:uLnTx/>
                <a:uFillTx/>
                <a:latin typeface="Calibri"/>
                <a:ea typeface="+mn-ea"/>
                <a:cs typeface="Calibri"/>
              </a:rPr>
              <a:t>di </a:t>
            </a:r>
            <a:r>
              <a:rPr kumimoji="0" sz="1100" b="0" i="0" u="none" strike="noStrike" kern="1200" cap="none" spc="0" normalizeH="0" baseline="0" noProof="0" dirty="0">
                <a:ln>
                  <a:noFill/>
                </a:ln>
                <a:solidFill>
                  <a:srgbClr val="212121"/>
                </a:solidFill>
                <a:effectLst/>
                <a:uLnTx/>
                <a:uFillTx/>
                <a:latin typeface="Calibri"/>
                <a:ea typeface="+mn-ea"/>
                <a:cs typeface="Calibri"/>
              </a:rPr>
              <a:t>Dottorato</a:t>
            </a:r>
            <a:r>
              <a:rPr kumimoji="0" sz="1100" b="0" i="0" u="none" strike="noStrike" kern="1200" cap="none" spc="-180" normalizeH="0" baseline="0" noProof="0" dirty="0">
                <a:ln>
                  <a:noFill/>
                </a:ln>
                <a:solidFill>
                  <a:srgbClr val="212121"/>
                </a:solidFill>
                <a:effectLst/>
                <a:uLnTx/>
                <a:uFillTx/>
                <a:latin typeface="Calibri"/>
                <a:ea typeface="+mn-ea"/>
                <a:cs typeface="Calibri"/>
              </a:rPr>
              <a:t> </a:t>
            </a:r>
            <a:r>
              <a:rPr kumimoji="0" sz="1100" b="0" i="0" u="none" strike="noStrike" kern="1200" cap="none" spc="0" normalizeH="0" baseline="0" noProof="0" dirty="0">
                <a:ln>
                  <a:noFill/>
                </a:ln>
                <a:solidFill>
                  <a:srgbClr val="212121"/>
                </a:solidFill>
                <a:effectLst/>
                <a:uLnTx/>
                <a:uFillTx/>
                <a:latin typeface="Calibri"/>
                <a:ea typeface="+mn-ea"/>
                <a:cs typeface="Calibri"/>
              </a:rPr>
              <a:t>nonché  il </a:t>
            </a:r>
            <a:r>
              <a:rPr kumimoji="0" sz="1100" b="0" i="0" u="none" strike="noStrike" kern="1200" cap="none" spc="-5" normalizeH="0" baseline="0" noProof="0" dirty="0">
                <a:ln>
                  <a:noFill/>
                </a:ln>
                <a:solidFill>
                  <a:srgbClr val="212121"/>
                </a:solidFill>
                <a:effectLst/>
                <a:uLnTx/>
                <a:uFillTx/>
                <a:latin typeface="Calibri"/>
                <a:ea typeface="+mn-ea"/>
                <a:cs typeface="Calibri"/>
              </a:rPr>
              <a:t>personale </a:t>
            </a:r>
            <a:r>
              <a:rPr kumimoji="0" sz="1100" b="0" i="0" u="none" strike="noStrike" kern="1200" cap="none" spc="0" normalizeH="0" baseline="0" noProof="0" dirty="0">
                <a:ln>
                  <a:noFill/>
                </a:ln>
                <a:solidFill>
                  <a:srgbClr val="212121"/>
                </a:solidFill>
                <a:effectLst/>
                <a:uLnTx/>
                <a:uFillTx/>
                <a:latin typeface="Calibri"/>
                <a:ea typeface="+mn-ea"/>
                <a:cs typeface="Calibri"/>
              </a:rPr>
              <a:t>amministrativo, gestisce tutti </a:t>
            </a:r>
            <a:r>
              <a:rPr kumimoji="0" sz="1100" b="0" i="0" u="none" strike="noStrike" kern="1200" cap="none" spc="-5" normalizeH="0" baseline="0" noProof="0" dirty="0">
                <a:ln>
                  <a:noFill/>
                </a:ln>
                <a:solidFill>
                  <a:srgbClr val="212121"/>
                </a:solidFill>
                <a:effectLst/>
                <a:uLnTx/>
                <a:uFillTx/>
                <a:latin typeface="Calibri"/>
                <a:ea typeface="+mn-ea"/>
                <a:cs typeface="Calibri"/>
              </a:rPr>
              <a:t>gli </a:t>
            </a:r>
            <a:r>
              <a:rPr kumimoji="0" sz="1100" b="0" i="0" u="none" strike="noStrike" kern="1200" cap="none" spc="0" normalizeH="0" baseline="0" noProof="0" dirty="0">
                <a:ln>
                  <a:noFill/>
                </a:ln>
                <a:solidFill>
                  <a:srgbClr val="212121"/>
                </a:solidFill>
                <a:effectLst/>
                <a:uLnTx/>
                <a:uFillTx/>
                <a:latin typeface="Calibri"/>
                <a:ea typeface="+mn-ea"/>
                <a:cs typeface="Calibri"/>
              </a:rPr>
              <a:t>aspetti </a:t>
            </a:r>
            <a:r>
              <a:rPr kumimoji="0" sz="1100" b="0" i="0" u="none" strike="noStrike" kern="1200" cap="none" spc="-5" normalizeH="0" baseline="0" noProof="0" dirty="0">
                <a:ln>
                  <a:noFill/>
                </a:ln>
                <a:solidFill>
                  <a:srgbClr val="212121"/>
                </a:solidFill>
                <a:effectLst/>
                <a:uLnTx/>
                <a:uFillTx/>
                <a:latin typeface="Calibri"/>
                <a:ea typeface="+mn-ea"/>
                <a:cs typeface="Calibri"/>
              </a:rPr>
              <a:t>scientifico-didattici </a:t>
            </a:r>
            <a:r>
              <a:rPr kumimoji="0" sz="1100" b="0" i="0" u="none" strike="noStrike" kern="1200" cap="none" spc="0" normalizeH="0" baseline="0" noProof="0" dirty="0">
                <a:ln>
                  <a:noFill/>
                </a:ln>
                <a:solidFill>
                  <a:srgbClr val="212121"/>
                </a:solidFill>
                <a:effectLst/>
                <a:uLnTx/>
                <a:uFillTx/>
                <a:latin typeface="Calibri"/>
                <a:ea typeface="+mn-ea"/>
                <a:cs typeface="Calibri"/>
              </a:rPr>
              <a:t>e formativi legati al  percorso formativo e </a:t>
            </a:r>
            <a:r>
              <a:rPr kumimoji="0" sz="1100" b="0" i="0" u="none" strike="noStrike" kern="1200" cap="none" spc="-5" normalizeH="0" baseline="0" noProof="0" dirty="0">
                <a:ln>
                  <a:noFill/>
                </a:ln>
                <a:solidFill>
                  <a:srgbClr val="212121"/>
                </a:solidFill>
                <a:effectLst/>
                <a:uLnTx/>
                <a:uFillTx/>
                <a:latin typeface="Calibri"/>
                <a:ea typeface="+mn-ea"/>
                <a:cs typeface="Calibri"/>
              </a:rPr>
              <a:t>di</a:t>
            </a:r>
            <a:r>
              <a:rPr kumimoji="0" sz="1100" b="0" i="0" u="none" strike="noStrike" kern="1200" cap="none" spc="-70" normalizeH="0" baseline="0" noProof="0" dirty="0">
                <a:ln>
                  <a:noFill/>
                </a:ln>
                <a:solidFill>
                  <a:srgbClr val="212121"/>
                </a:solidFill>
                <a:effectLst/>
                <a:uLnTx/>
                <a:uFillTx/>
                <a:latin typeface="Calibri"/>
                <a:ea typeface="+mn-ea"/>
                <a:cs typeface="Calibri"/>
              </a:rPr>
              <a:t> </a:t>
            </a:r>
            <a:r>
              <a:rPr kumimoji="0" sz="1100" b="0" i="0" u="none" strike="noStrike" kern="1200" cap="none" spc="0" normalizeH="0" baseline="0" noProof="0" dirty="0">
                <a:ln>
                  <a:noFill/>
                </a:ln>
                <a:solidFill>
                  <a:srgbClr val="212121"/>
                </a:solidFill>
                <a:effectLst/>
                <a:uLnTx/>
                <a:uFillTx/>
                <a:latin typeface="Calibri"/>
                <a:ea typeface="+mn-ea"/>
                <a:cs typeface="Calibri"/>
              </a:rPr>
              <a:t>ricerca.</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In</a:t>
            </a:r>
            <a:r>
              <a:rPr kumimoji="0" sz="1100" b="0" i="0" u="none" strike="noStrike" kern="1200" cap="none" spc="-1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particolare</a:t>
            </a:r>
            <a:r>
              <a:rPr kumimoji="0" sz="1100" b="0" i="0" u="none" strike="noStrike" kern="1200" cap="none" spc="-5" normalizeH="0" baseline="0" noProof="0" dirty="0">
                <a:ln>
                  <a:noFill/>
                </a:ln>
                <a:solidFill>
                  <a:srgbClr val="212121"/>
                </a:solidFill>
                <a:effectLst/>
                <a:uLnTx/>
                <a:uFillTx/>
                <a:latin typeface="Calibri"/>
                <a:ea typeface="+mn-ea"/>
                <a:cs typeface="Calibri"/>
              </a:rPr>
              <a:t>:</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86995" marR="0" lvl="0" indent="-74930" algn="l" defTabSz="914400" rtl="0" eaLnBrk="1" fontAlgn="auto" latinLnBrk="0" hangingPunct="1">
              <a:lnSpc>
                <a:spcPct val="100000"/>
              </a:lnSpc>
              <a:spcBef>
                <a:spcPts val="20"/>
              </a:spcBef>
              <a:spcAft>
                <a:spcPts val="0"/>
              </a:spcAft>
              <a:buClrTx/>
              <a:buSzTx/>
              <a:buFont typeface="Calibri"/>
              <a:buChar char="-"/>
              <a:tabLst>
                <a:tab pos="87630" algn="l"/>
              </a:tabLst>
              <a:defRPr/>
            </a:pPr>
            <a:r>
              <a:rPr kumimoji="0" sz="1100" b="1" i="0" u="none" strike="noStrike" kern="1200" cap="none" spc="-5" normalizeH="0" baseline="0" noProof="0" dirty="0">
                <a:ln>
                  <a:noFill/>
                </a:ln>
                <a:solidFill>
                  <a:srgbClr val="212121"/>
                </a:solidFill>
                <a:effectLst/>
                <a:uLnTx/>
                <a:uFillTx/>
                <a:latin typeface="Calibri"/>
                <a:ea typeface="+mn-ea"/>
                <a:cs typeface="Calibri"/>
              </a:rPr>
              <a:t>Progetto Formativo</a:t>
            </a:r>
            <a:r>
              <a:rPr kumimoji="0" sz="1100" b="0" i="0" u="none" strike="noStrike" kern="1200" cap="none" spc="-5" normalizeH="0" baseline="0" noProof="0" dirty="0">
                <a:ln>
                  <a:noFill/>
                </a:ln>
                <a:solidFill>
                  <a:srgbClr val="212121"/>
                </a:solidFill>
                <a:effectLst/>
                <a:uLnTx/>
                <a:uFillTx/>
                <a:latin typeface="Calibri"/>
                <a:ea typeface="+mn-ea"/>
                <a:cs typeface="Calibri"/>
              </a:rPr>
              <a:t>: definizione </a:t>
            </a:r>
            <a:r>
              <a:rPr kumimoji="0" sz="1100" b="0" i="0" u="none" strike="noStrike" kern="1200" cap="none" spc="0" normalizeH="0" baseline="0" noProof="0" dirty="0">
                <a:ln>
                  <a:noFill/>
                </a:ln>
                <a:solidFill>
                  <a:srgbClr val="212121"/>
                </a:solidFill>
                <a:effectLst/>
                <a:uLnTx/>
                <a:uFillTx/>
                <a:latin typeface="Calibri"/>
                <a:ea typeface="+mn-ea"/>
                <a:cs typeface="Calibri"/>
              </a:rPr>
              <a:t>e attuazione </a:t>
            </a:r>
            <a:r>
              <a:rPr kumimoji="0" sz="1100" b="0" i="0" u="none" strike="noStrike" kern="1200" cap="none" spc="-5" normalizeH="0" baseline="0" noProof="0" dirty="0">
                <a:ln>
                  <a:noFill/>
                </a:ln>
                <a:solidFill>
                  <a:srgbClr val="212121"/>
                </a:solidFill>
                <a:effectLst/>
                <a:uLnTx/>
                <a:uFillTx/>
                <a:latin typeface="Calibri"/>
                <a:ea typeface="+mn-ea"/>
                <a:cs typeface="Calibri"/>
              </a:rPr>
              <a:t>dell'offerta </a:t>
            </a:r>
            <a:r>
              <a:rPr kumimoji="0" sz="1100" b="0" i="0" u="none" strike="noStrike" kern="1200" cap="none" spc="0" normalizeH="0" baseline="0" noProof="0" dirty="0">
                <a:ln>
                  <a:noFill/>
                </a:ln>
                <a:solidFill>
                  <a:srgbClr val="212121"/>
                </a:solidFill>
                <a:effectLst/>
                <a:uLnTx/>
                <a:uFillTx/>
                <a:latin typeface="Calibri"/>
                <a:ea typeface="+mn-ea"/>
                <a:cs typeface="Calibri"/>
              </a:rPr>
              <a:t>didattica del</a:t>
            </a:r>
            <a:r>
              <a:rPr kumimoji="0" sz="1100" b="0" i="0" u="none" strike="noStrike" kern="1200" cap="none" spc="-60" normalizeH="0" baseline="0" noProof="0" dirty="0">
                <a:ln>
                  <a:noFill/>
                </a:ln>
                <a:solidFill>
                  <a:srgbClr val="212121"/>
                </a:solidFill>
                <a:effectLst/>
                <a:uLnTx/>
                <a:uFillTx/>
                <a:latin typeface="Calibri"/>
                <a:ea typeface="+mn-ea"/>
                <a:cs typeface="Calibri"/>
              </a:rPr>
              <a:t> </a:t>
            </a:r>
            <a:r>
              <a:rPr kumimoji="0" sz="1100" b="0" i="0" u="none" strike="noStrike" kern="1200" cap="none" spc="0" normalizeH="0" baseline="0" noProof="0" dirty="0">
                <a:ln>
                  <a:noFill/>
                </a:ln>
                <a:solidFill>
                  <a:srgbClr val="212121"/>
                </a:solidFill>
                <a:effectLst/>
                <a:uLnTx/>
                <a:uFillTx/>
                <a:latin typeface="Calibri"/>
                <a:ea typeface="+mn-ea"/>
                <a:cs typeface="Calibri"/>
              </a:rPr>
              <a:t>corso,</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Programmazione e gestione della didattica e </a:t>
            </a:r>
            <a:r>
              <a:rPr kumimoji="0" sz="1100" b="0" i="0" u="none" strike="noStrike" kern="1200" cap="none" spc="-5" normalizeH="0" baseline="0" noProof="0" dirty="0">
                <a:ln>
                  <a:noFill/>
                </a:ln>
                <a:solidFill>
                  <a:prstClr val="black"/>
                </a:solidFill>
                <a:effectLst/>
                <a:uLnTx/>
                <a:uFillTx/>
                <a:latin typeface="Calibri"/>
                <a:ea typeface="+mn-ea"/>
                <a:cs typeface="Calibri"/>
              </a:rPr>
              <a:t>della</a:t>
            </a:r>
            <a:r>
              <a:rPr kumimoji="0" sz="1100" b="0" i="0" u="none" strike="noStrike" kern="1200" cap="none" spc="-120" normalizeH="0" baseline="0" noProof="0" dirty="0">
                <a:ln>
                  <a:noFill/>
                </a:ln>
                <a:solidFill>
                  <a:prstClr val="black"/>
                </a:solidFill>
                <a:effectLst/>
                <a:uLnTx/>
                <a:uFillTx/>
                <a:latin typeface="Calibri"/>
                <a:ea typeface="+mn-ea"/>
                <a:cs typeface="Calibri"/>
              </a:rPr>
              <a:t> </a:t>
            </a:r>
            <a:r>
              <a:rPr kumimoji="0" sz="1100" b="0" i="0" u="none" strike="noStrike" kern="1200" cap="none" spc="0" normalizeH="0" baseline="0" noProof="0" dirty="0">
                <a:ln>
                  <a:noFill/>
                </a:ln>
                <a:solidFill>
                  <a:prstClr val="black"/>
                </a:solidFill>
                <a:effectLst/>
                <a:uLnTx/>
                <a:uFillTx/>
                <a:latin typeface="Calibri"/>
                <a:ea typeface="+mn-ea"/>
                <a:cs typeface="Calibri"/>
              </a:rPr>
              <a:t>ricerca</a:t>
            </a:r>
            <a:r>
              <a:rPr kumimoji="0" sz="1100" b="0" i="0" u="none" strike="noStrike" kern="1200" cap="none" spc="0" normalizeH="0" baseline="0" noProof="0" dirty="0">
                <a:ln>
                  <a:noFill/>
                </a:ln>
                <a:solidFill>
                  <a:srgbClr val="212121"/>
                </a:solidFill>
                <a:effectLst/>
                <a:uLnTx/>
                <a:uFillTx/>
                <a:latin typeface="Calibri"/>
                <a:ea typeface="+mn-ea"/>
                <a:cs typeface="Calibri"/>
              </a:rPr>
              <a:t>;</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108585" lvl="0" indent="0" algn="l" defTabSz="914400" rtl="0" eaLnBrk="1" fontAlgn="auto" latinLnBrk="0" hangingPunct="1">
              <a:lnSpc>
                <a:spcPct val="101800"/>
              </a:lnSpc>
              <a:spcBef>
                <a:spcPts val="5"/>
              </a:spcBef>
              <a:spcAft>
                <a:spcPts val="0"/>
              </a:spcAft>
              <a:buClrTx/>
              <a:buSzTx/>
              <a:buFont typeface="Calibri"/>
              <a:buChar char="-"/>
              <a:tabLst>
                <a:tab pos="87630" algn="l"/>
              </a:tabLst>
              <a:defRPr/>
            </a:pPr>
            <a:r>
              <a:rPr kumimoji="0" sz="1100" b="1" i="0" u="none" strike="noStrike" kern="1200" cap="none" spc="0" normalizeH="0" baseline="0" noProof="0" dirty="0">
                <a:ln>
                  <a:noFill/>
                </a:ln>
                <a:solidFill>
                  <a:srgbClr val="212121"/>
                </a:solidFill>
                <a:effectLst/>
                <a:uLnTx/>
                <a:uFillTx/>
                <a:latin typeface="Calibri"/>
                <a:ea typeface="+mn-ea"/>
                <a:cs typeface="Calibri"/>
              </a:rPr>
              <a:t>Attività </a:t>
            </a:r>
            <a:r>
              <a:rPr kumimoji="0" sz="1100" b="1" i="0" u="none" strike="noStrike" kern="1200" cap="none" spc="-5" normalizeH="0" baseline="0" noProof="0" dirty="0">
                <a:ln>
                  <a:noFill/>
                </a:ln>
                <a:solidFill>
                  <a:srgbClr val="212121"/>
                </a:solidFill>
                <a:effectLst/>
                <a:uLnTx/>
                <a:uFillTx/>
                <a:latin typeface="Calibri"/>
                <a:ea typeface="+mn-ea"/>
                <a:cs typeface="Calibri"/>
              </a:rPr>
              <a:t>di </a:t>
            </a:r>
            <a:r>
              <a:rPr kumimoji="0" sz="1100" b="1" i="0" u="none" strike="noStrike" kern="1200" cap="none" spc="0" normalizeH="0" baseline="0" noProof="0" dirty="0">
                <a:ln>
                  <a:noFill/>
                </a:ln>
                <a:solidFill>
                  <a:srgbClr val="212121"/>
                </a:solidFill>
                <a:effectLst/>
                <a:uLnTx/>
                <a:uFillTx/>
                <a:latin typeface="Calibri"/>
                <a:ea typeface="+mn-ea"/>
                <a:cs typeface="Calibri"/>
              </a:rPr>
              <a:t>Ricerca</a:t>
            </a:r>
            <a:r>
              <a:rPr kumimoji="0" sz="1100" b="0" i="0" u="none" strike="noStrike" kern="1200" cap="none" spc="0" normalizeH="0" baseline="0" noProof="0" dirty="0">
                <a:ln>
                  <a:noFill/>
                </a:ln>
                <a:solidFill>
                  <a:srgbClr val="212121"/>
                </a:solidFill>
                <a:effectLst/>
                <a:uLnTx/>
                <a:uFillTx/>
                <a:latin typeface="Calibri"/>
                <a:ea typeface="+mn-ea"/>
                <a:cs typeface="Calibri"/>
              </a:rPr>
              <a:t>: </a:t>
            </a:r>
            <a:r>
              <a:rPr kumimoji="0" sz="1100" b="0" i="0" u="none" strike="noStrike" kern="1200" cap="none" spc="-5" normalizeH="0" baseline="0" noProof="0" dirty="0">
                <a:ln>
                  <a:noFill/>
                </a:ln>
                <a:solidFill>
                  <a:srgbClr val="212121"/>
                </a:solidFill>
                <a:effectLst/>
                <a:uLnTx/>
                <a:uFillTx/>
                <a:latin typeface="Calibri"/>
                <a:ea typeface="+mn-ea"/>
                <a:cs typeface="Calibri"/>
              </a:rPr>
              <a:t>autorizzazione </a:t>
            </a:r>
            <a:r>
              <a:rPr kumimoji="0" sz="1100" b="0" i="0" u="none" strike="noStrike" kern="1200" cap="none" spc="0" normalizeH="0" baseline="0" noProof="0" dirty="0">
                <a:ln>
                  <a:noFill/>
                </a:ln>
                <a:solidFill>
                  <a:srgbClr val="212121"/>
                </a:solidFill>
                <a:effectLst/>
                <a:uLnTx/>
                <a:uFillTx/>
                <a:latin typeface="Calibri"/>
                <a:ea typeface="+mn-ea"/>
                <a:cs typeface="Calibri"/>
              </a:rPr>
              <a:t>e monitoraggio delle attività </a:t>
            </a:r>
            <a:r>
              <a:rPr kumimoji="0" sz="1100" b="0" i="0" u="none" strike="noStrike" kern="1200" cap="none" spc="-5" normalizeH="0" baseline="0" noProof="0" dirty="0">
                <a:ln>
                  <a:noFill/>
                </a:ln>
                <a:solidFill>
                  <a:srgbClr val="212121"/>
                </a:solidFill>
                <a:effectLst/>
                <a:uLnTx/>
                <a:uFillTx/>
                <a:latin typeface="Calibri"/>
                <a:ea typeface="+mn-ea"/>
                <a:cs typeface="Calibri"/>
              </a:rPr>
              <a:t>di studio </a:t>
            </a:r>
            <a:r>
              <a:rPr kumimoji="0" sz="1100" b="0" i="0" u="none" strike="noStrike" kern="1200" cap="none" spc="0" normalizeH="0" baseline="0" noProof="0" dirty="0">
                <a:ln>
                  <a:noFill/>
                </a:ln>
                <a:solidFill>
                  <a:srgbClr val="212121"/>
                </a:solidFill>
                <a:effectLst/>
                <a:uLnTx/>
                <a:uFillTx/>
                <a:latin typeface="Calibri"/>
                <a:ea typeface="+mn-ea"/>
                <a:cs typeface="Calibri"/>
              </a:rPr>
              <a:t>e ricerca, gestione  del</a:t>
            </a:r>
            <a:r>
              <a:rPr kumimoji="0" sz="1100" b="0" i="0" u="none" strike="noStrike" kern="1200" cap="none" spc="-5" normalizeH="0" baseline="0" noProof="0" dirty="0">
                <a:ln>
                  <a:noFill/>
                </a:ln>
                <a:solidFill>
                  <a:srgbClr val="212121"/>
                </a:solidFill>
                <a:effectLst/>
                <a:uLnTx/>
                <a:uFillTx/>
                <a:latin typeface="Calibri"/>
                <a:ea typeface="+mn-ea"/>
                <a:cs typeface="Calibri"/>
              </a:rPr>
              <a:t> budget;</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86995" marR="0" lvl="0" indent="-74930" algn="l" defTabSz="914400" rtl="0" eaLnBrk="1" fontAlgn="auto" latinLnBrk="0" hangingPunct="1">
              <a:lnSpc>
                <a:spcPct val="100000"/>
              </a:lnSpc>
              <a:spcBef>
                <a:spcPts val="25"/>
              </a:spcBef>
              <a:spcAft>
                <a:spcPts val="0"/>
              </a:spcAft>
              <a:buClrTx/>
              <a:buSzTx/>
              <a:buFont typeface="Calibri"/>
              <a:buChar char="-"/>
              <a:tabLst>
                <a:tab pos="87630" algn="l"/>
              </a:tabLst>
              <a:defRPr/>
            </a:pPr>
            <a:r>
              <a:rPr kumimoji="0" sz="1100" b="1" i="0" u="none" strike="noStrike" kern="1200" cap="none" spc="-5" normalizeH="0" baseline="0" noProof="0" dirty="0">
                <a:ln>
                  <a:noFill/>
                </a:ln>
                <a:solidFill>
                  <a:srgbClr val="212121"/>
                </a:solidFill>
                <a:effectLst/>
                <a:uLnTx/>
                <a:uFillTx/>
                <a:latin typeface="Calibri"/>
                <a:ea typeface="+mn-ea"/>
                <a:cs typeface="Calibri"/>
              </a:rPr>
              <a:t>Periodi all'Estero/Missioni</a:t>
            </a:r>
            <a:r>
              <a:rPr kumimoji="0" sz="1100" b="0" i="0" u="none" strike="noStrike" kern="1200" cap="none" spc="-5" normalizeH="0" baseline="0" noProof="0" dirty="0">
                <a:ln>
                  <a:noFill/>
                </a:ln>
                <a:solidFill>
                  <a:srgbClr val="212121"/>
                </a:solidFill>
                <a:effectLst/>
                <a:uLnTx/>
                <a:uFillTx/>
                <a:latin typeface="Calibri"/>
                <a:ea typeface="+mn-ea"/>
                <a:cs typeface="Calibri"/>
              </a:rPr>
              <a:t>: autorizzazione di </a:t>
            </a:r>
            <a:r>
              <a:rPr kumimoji="0" sz="1100" b="0" i="0" u="none" strike="noStrike" kern="1200" cap="none" spc="0" normalizeH="0" baseline="0" noProof="0" dirty="0">
                <a:ln>
                  <a:noFill/>
                </a:ln>
                <a:solidFill>
                  <a:srgbClr val="212121"/>
                </a:solidFill>
                <a:effectLst/>
                <a:uLnTx/>
                <a:uFillTx/>
                <a:latin typeface="Calibri"/>
                <a:ea typeface="+mn-ea"/>
                <a:cs typeface="Calibri"/>
              </a:rPr>
              <a:t>missioni, periodi </a:t>
            </a:r>
            <a:r>
              <a:rPr kumimoji="0" sz="1100" b="0" i="0" u="none" strike="noStrike" kern="1200" cap="none" spc="-5" normalizeH="0" baseline="0" noProof="0" dirty="0">
                <a:ln>
                  <a:noFill/>
                </a:ln>
                <a:solidFill>
                  <a:srgbClr val="212121"/>
                </a:solidFill>
                <a:effectLst/>
                <a:uLnTx/>
                <a:uFillTx/>
                <a:latin typeface="Calibri"/>
                <a:ea typeface="+mn-ea"/>
                <a:cs typeface="Calibri"/>
              </a:rPr>
              <a:t>di studio </a:t>
            </a:r>
            <a:r>
              <a:rPr kumimoji="0" sz="1100" b="0" i="0" u="none" strike="noStrike" kern="1200" cap="none" spc="0" normalizeH="0" baseline="0" noProof="0" dirty="0">
                <a:ln>
                  <a:noFill/>
                </a:ln>
                <a:solidFill>
                  <a:srgbClr val="212121"/>
                </a:solidFill>
                <a:effectLst/>
                <a:uLnTx/>
                <a:uFillTx/>
                <a:latin typeface="Calibri"/>
                <a:ea typeface="+mn-ea"/>
                <a:cs typeface="Calibri"/>
              </a:rPr>
              <a:t>e ricerca</a:t>
            </a:r>
            <a:r>
              <a:rPr kumimoji="0" sz="1100" b="0" i="0" u="none" strike="noStrike" kern="1200" cap="none" spc="-5" normalizeH="0" baseline="0" noProof="0" dirty="0">
                <a:ln>
                  <a:noFill/>
                </a:ln>
                <a:solidFill>
                  <a:srgbClr val="212121"/>
                </a:solidFill>
                <a:effectLst/>
                <a:uLnTx/>
                <a:uFillTx/>
                <a:latin typeface="Calibri"/>
                <a:ea typeface="+mn-ea"/>
                <a:cs typeface="Calibri"/>
              </a:rPr>
              <a:t> </a:t>
            </a:r>
            <a:r>
              <a:rPr kumimoji="0" sz="1100" b="0" i="0" u="none" strike="noStrike" kern="1200" cap="none" spc="0" normalizeH="0" baseline="0" noProof="0" dirty="0">
                <a:ln>
                  <a:noFill/>
                </a:ln>
                <a:solidFill>
                  <a:srgbClr val="212121"/>
                </a:solidFill>
                <a:effectLst/>
                <a:uLnTx/>
                <a:uFillTx/>
                <a:latin typeface="Calibri"/>
                <a:ea typeface="+mn-ea"/>
                <a:cs typeface="Calibri"/>
              </a:rPr>
              <a:t>all'estero</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41275" lvl="0" indent="0" algn="l" defTabSz="914400" rtl="0" eaLnBrk="1" fontAlgn="auto" latinLnBrk="0" hangingPunct="1">
              <a:lnSpc>
                <a:spcPts val="1340"/>
              </a:lnSpc>
              <a:spcBef>
                <a:spcPts val="40"/>
              </a:spcBef>
              <a:spcAft>
                <a:spcPts val="0"/>
              </a:spcAft>
              <a:buClrTx/>
              <a:buSzTx/>
              <a:buFont typeface="Calibri"/>
              <a:buChar char="-"/>
              <a:tabLst>
                <a:tab pos="87630" algn="l"/>
              </a:tabLst>
              <a:defRPr/>
            </a:pPr>
            <a:r>
              <a:rPr kumimoji="0" sz="1100" b="1" i="0" u="none" strike="noStrike" kern="1200" cap="none" spc="-5" normalizeH="0" baseline="0" noProof="0" dirty="0">
                <a:ln>
                  <a:noFill/>
                </a:ln>
                <a:solidFill>
                  <a:srgbClr val="212121"/>
                </a:solidFill>
                <a:effectLst/>
                <a:uLnTx/>
                <a:uFillTx/>
                <a:latin typeface="Calibri"/>
                <a:ea typeface="+mn-ea"/>
                <a:cs typeface="Calibri"/>
              </a:rPr>
              <a:t>Valutazione Annuale</a:t>
            </a:r>
            <a:r>
              <a:rPr kumimoji="0" sz="1100" b="0" i="0" u="none" strike="noStrike" kern="1200" cap="none" spc="-5" normalizeH="0" baseline="0" noProof="0" dirty="0">
                <a:ln>
                  <a:noFill/>
                </a:ln>
                <a:solidFill>
                  <a:srgbClr val="212121"/>
                </a:solidFill>
                <a:effectLst/>
                <a:uLnTx/>
                <a:uFillTx/>
                <a:latin typeface="Calibri"/>
                <a:ea typeface="+mn-ea"/>
                <a:cs typeface="Calibri"/>
              </a:rPr>
              <a:t>: </a:t>
            </a:r>
            <a:r>
              <a:rPr kumimoji="0" sz="1100" b="0" i="0" u="none" strike="noStrike" kern="1200" cap="none" spc="0" normalizeH="0" baseline="0" noProof="0" dirty="0">
                <a:ln>
                  <a:noFill/>
                </a:ln>
                <a:solidFill>
                  <a:srgbClr val="212121"/>
                </a:solidFill>
                <a:effectLst/>
                <a:uLnTx/>
                <a:uFillTx/>
                <a:latin typeface="Calibri"/>
                <a:ea typeface="+mn-ea"/>
                <a:cs typeface="Calibri"/>
              </a:rPr>
              <a:t>verifica </a:t>
            </a:r>
            <a:r>
              <a:rPr kumimoji="0" sz="1100" b="0" i="0" u="none" strike="noStrike" kern="1200" cap="none" spc="-5" normalizeH="0" baseline="0" noProof="0" dirty="0">
                <a:ln>
                  <a:noFill/>
                </a:ln>
                <a:solidFill>
                  <a:srgbClr val="212121"/>
                </a:solidFill>
                <a:effectLst/>
                <a:uLnTx/>
                <a:uFillTx/>
                <a:latin typeface="Calibri"/>
                <a:ea typeface="+mn-ea"/>
                <a:cs typeface="Calibri"/>
              </a:rPr>
              <a:t>periodica della </a:t>
            </a:r>
            <a:r>
              <a:rPr kumimoji="0" sz="1100" b="0" i="0" u="none" strike="noStrike" kern="1200" cap="none" spc="0" normalizeH="0" baseline="0" noProof="0" dirty="0">
                <a:ln>
                  <a:noFill/>
                </a:ln>
                <a:solidFill>
                  <a:srgbClr val="212121"/>
                </a:solidFill>
                <a:effectLst/>
                <a:uLnTx/>
                <a:uFillTx/>
                <a:latin typeface="Calibri"/>
                <a:ea typeface="+mn-ea"/>
                <a:cs typeface="Calibri"/>
              </a:rPr>
              <a:t>tua attività (ammissione all'anno </a:t>
            </a:r>
            <a:r>
              <a:rPr kumimoji="0" sz="1100" b="0" i="0" u="none" strike="noStrike" kern="1200" cap="none" spc="-5" normalizeH="0" baseline="0" noProof="0" dirty="0">
                <a:ln>
                  <a:noFill/>
                </a:ln>
                <a:solidFill>
                  <a:srgbClr val="212121"/>
                </a:solidFill>
                <a:effectLst/>
                <a:uLnTx/>
                <a:uFillTx/>
                <a:latin typeface="Calibri"/>
                <a:ea typeface="+mn-ea"/>
                <a:cs typeface="Calibri"/>
              </a:rPr>
              <a:t>successivo) </a:t>
            </a:r>
            <a:r>
              <a:rPr kumimoji="0" sz="1100" b="0" i="0" u="none" strike="noStrike" kern="1200" cap="none" spc="0" normalizeH="0" baseline="0" noProof="0" dirty="0">
                <a:ln>
                  <a:noFill/>
                </a:ln>
                <a:solidFill>
                  <a:srgbClr val="212121"/>
                </a:solidFill>
                <a:effectLst/>
                <a:uLnTx/>
                <a:uFillTx/>
                <a:latin typeface="Calibri"/>
                <a:ea typeface="+mn-ea"/>
                <a:cs typeface="Calibri"/>
              </a:rPr>
              <a:t>e  valutazione della</a:t>
            </a:r>
            <a:r>
              <a:rPr kumimoji="0" sz="1100" b="0" i="0" u="none" strike="noStrike" kern="1200" cap="none" spc="-25" normalizeH="0" baseline="0" noProof="0" dirty="0">
                <a:ln>
                  <a:noFill/>
                </a:ln>
                <a:solidFill>
                  <a:srgbClr val="212121"/>
                </a:solidFill>
                <a:effectLst/>
                <a:uLnTx/>
                <a:uFillTx/>
                <a:latin typeface="Calibri"/>
                <a:ea typeface="+mn-ea"/>
                <a:cs typeface="Calibri"/>
              </a:rPr>
              <a:t> </a:t>
            </a:r>
            <a:r>
              <a:rPr kumimoji="0" sz="1100" b="0" i="0" u="none" strike="noStrike" kern="1200" cap="none" spc="-5" normalizeH="0" baseline="0" noProof="0" dirty="0">
                <a:ln>
                  <a:noFill/>
                </a:ln>
                <a:solidFill>
                  <a:srgbClr val="212121"/>
                </a:solidFill>
                <a:effectLst/>
                <a:uLnTx/>
                <a:uFillTx/>
                <a:latin typeface="Calibri"/>
                <a:ea typeface="+mn-ea"/>
                <a:cs typeface="Calibri"/>
              </a:rPr>
              <a:t>tesi;</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86995" marR="0" lvl="0" indent="-74930" algn="l" defTabSz="914400" rtl="0" eaLnBrk="1" fontAlgn="auto" latinLnBrk="0" hangingPunct="1">
              <a:lnSpc>
                <a:spcPts val="1300"/>
              </a:lnSpc>
              <a:spcBef>
                <a:spcPts val="0"/>
              </a:spcBef>
              <a:spcAft>
                <a:spcPts val="0"/>
              </a:spcAft>
              <a:buClrTx/>
              <a:buSzTx/>
              <a:buFont typeface="Calibri"/>
              <a:buChar char="-"/>
              <a:tabLst>
                <a:tab pos="87630" algn="l"/>
              </a:tabLst>
              <a:defRPr/>
            </a:pPr>
            <a:r>
              <a:rPr kumimoji="0" sz="1100" b="1" i="0" u="none" strike="noStrike" kern="1200" cap="none" spc="-5" normalizeH="0" baseline="0" noProof="0" dirty="0">
                <a:ln>
                  <a:noFill/>
                </a:ln>
                <a:solidFill>
                  <a:srgbClr val="212121"/>
                </a:solidFill>
                <a:effectLst/>
                <a:uLnTx/>
                <a:uFillTx/>
                <a:latin typeface="Calibri"/>
                <a:ea typeface="+mn-ea"/>
                <a:cs typeface="Calibri"/>
              </a:rPr>
              <a:t>Delibere Collegio </a:t>
            </a:r>
            <a:r>
              <a:rPr kumimoji="0" sz="1100" b="0" i="0" u="none" strike="noStrike" kern="1200" cap="none" spc="-5" normalizeH="0" baseline="0" noProof="0" dirty="0">
                <a:ln>
                  <a:noFill/>
                </a:ln>
                <a:solidFill>
                  <a:srgbClr val="212121"/>
                </a:solidFill>
                <a:effectLst/>
                <a:uLnTx/>
                <a:uFillTx/>
                <a:latin typeface="Calibri"/>
                <a:ea typeface="+mn-ea"/>
                <a:cs typeface="Calibri"/>
              </a:rPr>
              <a:t>su </a:t>
            </a:r>
            <a:r>
              <a:rPr kumimoji="0" sz="1100" b="0" i="0" u="none" strike="noStrike" kern="1200" cap="none" spc="0" normalizeH="0" baseline="0" noProof="0" dirty="0">
                <a:ln>
                  <a:noFill/>
                </a:ln>
                <a:solidFill>
                  <a:srgbClr val="212121"/>
                </a:solidFill>
                <a:effectLst/>
                <a:uLnTx/>
                <a:uFillTx/>
                <a:latin typeface="Calibri"/>
                <a:ea typeface="+mn-ea"/>
                <a:cs typeface="Calibri"/>
              </a:rPr>
              <a:t>atti </a:t>
            </a:r>
            <a:r>
              <a:rPr kumimoji="0" sz="1100" b="0" i="0" u="none" strike="noStrike" kern="1200" cap="none" spc="-5" normalizeH="0" baseline="0" noProof="0" dirty="0">
                <a:ln>
                  <a:noFill/>
                </a:ln>
                <a:solidFill>
                  <a:srgbClr val="212121"/>
                </a:solidFill>
                <a:effectLst/>
                <a:uLnTx/>
                <a:uFillTx/>
                <a:latin typeface="Calibri"/>
                <a:ea typeface="+mn-ea"/>
                <a:cs typeface="Calibri"/>
              </a:rPr>
              <a:t>di </a:t>
            </a:r>
            <a:r>
              <a:rPr kumimoji="0" sz="1100" b="0" i="0" u="none" strike="noStrike" kern="1200" cap="none" spc="0" normalizeH="0" baseline="0" noProof="0" dirty="0">
                <a:ln>
                  <a:noFill/>
                </a:ln>
                <a:solidFill>
                  <a:srgbClr val="212121"/>
                </a:solidFill>
                <a:effectLst/>
                <a:uLnTx/>
                <a:uFillTx/>
                <a:latin typeface="Calibri"/>
                <a:ea typeface="+mn-ea"/>
                <a:cs typeface="Calibri"/>
              </a:rPr>
              <a:t>carriera e </a:t>
            </a:r>
            <a:r>
              <a:rPr kumimoji="0" sz="1100" b="0" i="0" u="none" strike="noStrike" kern="1200" cap="none" spc="-5" normalizeH="0" baseline="0" noProof="0" dirty="0">
                <a:ln>
                  <a:noFill/>
                </a:ln>
                <a:solidFill>
                  <a:srgbClr val="212121"/>
                </a:solidFill>
                <a:effectLst/>
                <a:uLnTx/>
                <a:uFillTx/>
                <a:latin typeface="Calibri"/>
                <a:ea typeface="+mn-ea"/>
                <a:cs typeface="Calibri"/>
              </a:rPr>
              <a:t>su finanziamenti </a:t>
            </a:r>
            <a:r>
              <a:rPr kumimoji="0" sz="1100" b="0" i="0" u="none" strike="noStrike" kern="1200" cap="none" spc="0" normalizeH="0" baseline="0" noProof="0" dirty="0">
                <a:ln>
                  <a:noFill/>
                </a:ln>
                <a:solidFill>
                  <a:srgbClr val="212121"/>
                </a:solidFill>
                <a:effectLst/>
                <a:uLnTx/>
                <a:uFillTx/>
                <a:latin typeface="Calibri"/>
                <a:ea typeface="+mn-ea"/>
                <a:cs typeface="Calibri"/>
              </a:rPr>
              <a:t>e accordi </a:t>
            </a:r>
            <a:r>
              <a:rPr kumimoji="0" sz="1100" b="0" i="0" u="none" strike="noStrike" kern="1200" cap="none" spc="-5" normalizeH="0" baseline="0" noProof="0" dirty="0">
                <a:ln>
                  <a:noFill/>
                </a:ln>
                <a:solidFill>
                  <a:srgbClr val="212121"/>
                </a:solidFill>
                <a:effectLst/>
                <a:uLnTx/>
                <a:uFillTx/>
                <a:latin typeface="Calibri"/>
                <a:ea typeface="+mn-ea"/>
                <a:cs typeface="Calibri"/>
              </a:rPr>
              <a:t>di </a:t>
            </a:r>
            <a:r>
              <a:rPr kumimoji="0" sz="1100" b="0" i="0" u="none" strike="noStrike" kern="1200" cap="none" spc="0" normalizeH="0" baseline="0" noProof="0" dirty="0">
                <a:ln>
                  <a:noFill/>
                </a:ln>
                <a:solidFill>
                  <a:srgbClr val="212121"/>
                </a:solidFill>
                <a:effectLst/>
                <a:uLnTx/>
                <a:uFillTx/>
                <a:latin typeface="Calibri"/>
                <a:ea typeface="+mn-ea"/>
                <a:cs typeface="Calibri"/>
              </a:rPr>
              <a:t>co-tutela </a:t>
            </a:r>
            <a:r>
              <a:rPr kumimoji="0" sz="1100" b="0" i="0" u="none" strike="noStrike" kern="1200" cap="none" spc="-5" normalizeH="0" baseline="0" noProof="0" dirty="0">
                <a:ln>
                  <a:noFill/>
                </a:ln>
                <a:solidFill>
                  <a:srgbClr val="212121"/>
                </a:solidFill>
                <a:effectLst/>
                <a:uLnTx/>
                <a:uFillTx/>
                <a:latin typeface="Calibri"/>
                <a:ea typeface="+mn-ea"/>
                <a:cs typeface="Calibri"/>
              </a:rPr>
              <a:t>di</a:t>
            </a:r>
            <a:r>
              <a:rPr kumimoji="0" sz="1100" b="0" i="0" u="none" strike="noStrike" kern="1200" cap="none" spc="35" normalizeH="0" baseline="0" noProof="0" dirty="0">
                <a:ln>
                  <a:noFill/>
                </a:ln>
                <a:solidFill>
                  <a:srgbClr val="212121"/>
                </a:solidFill>
                <a:effectLst/>
                <a:uLnTx/>
                <a:uFillTx/>
                <a:latin typeface="Calibri"/>
                <a:ea typeface="+mn-ea"/>
                <a:cs typeface="Calibri"/>
              </a:rPr>
              <a:t> </a:t>
            </a:r>
            <a:r>
              <a:rPr kumimoji="0" sz="1100" b="0" i="0" u="none" strike="noStrike" kern="1200" cap="none" spc="-5" normalizeH="0" baseline="0" noProof="0" dirty="0">
                <a:ln>
                  <a:noFill/>
                </a:ln>
                <a:solidFill>
                  <a:srgbClr val="212121"/>
                </a:solidFill>
                <a:effectLst/>
                <a:uLnTx/>
                <a:uFillTx/>
                <a:latin typeface="Calibri"/>
                <a:ea typeface="+mn-ea"/>
                <a:cs typeface="Calibri"/>
              </a:rPr>
              <a:t>tesi</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86995" marR="0" lvl="0" indent="-74930" algn="l" defTabSz="914400" rtl="0" eaLnBrk="1" fontAlgn="auto" latinLnBrk="0" hangingPunct="1">
              <a:lnSpc>
                <a:spcPct val="100000"/>
              </a:lnSpc>
              <a:spcBef>
                <a:spcPts val="20"/>
              </a:spcBef>
              <a:spcAft>
                <a:spcPts val="0"/>
              </a:spcAft>
              <a:buClrTx/>
              <a:buSzTx/>
              <a:buFont typeface="Calibri"/>
              <a:buChar char="-"/>
              <a:tabLst>
                <a:tab pos="87630" algn="l"/>
              </a:tabLst>
              <a:defRPr/>
            </a:pPr>
            <a:r>
              <a:rPr kumimoji="0" sz="1100" b="1" i="0" u="none" strike="noStrike" kern="1200" cap="none" spc="-5" normalizeH="0" baseline="0" noProof="0" dirty="0">
                <a:ln>
                  <a:noFill/>
                </a:ln>
                <a:solidFill>
                  <a:srgbClr val="212121"/>
                </a:solidFill>
                <a:effectLst/>
                <a:uLnTx/>
                <a:uFillTx/>
                <a:latin typeface="Calibri"/>
                <a:ea typeface="+mn-ea"/>
                <a:cs typeface="Calibri"/>
              </a:rPr>
              <a:t>Supervisione</a:t>
            </a:r>
            <a:r>
              <a:rPr kumimoji="0" sz="1100" b="0" i="0" u="none" strike="noStrike" kern="1200" cap="none" spc="-5" normalizeH="0" baseline="0" noProof="0" dirty="0">
                <a:ln>
                  <a:noFill/>
                </a:ln>
                <a:solidFill>
                  <a:srgbClr val="212121"/>
                </a:solidFill>
                <a:effectLst/>
                <a:uLnTx/>
                <a:uFillTx/>
                <a:latin typeface="Calibri"/>
                <a:ea typeface="+mn-ea"/>
                <a:cs typeface="Calibri"/>
              </a:rPr>
              <a:t>: </a:t>
            </a:r>
            <a:r>
              <a:rPr kumimoji="0" sz="1100" b="0" i="0" u="none" strike="noStrike" kern="1200" cap="none" spc="0" normalizeH="0" baseline="0" noProof="0" dirty="0">
                <a:ln>
                  <a:noFill/>
                </a:ln>
                <a:solidFill>
                  <a:srgbClr val="212121"/>
                </a:solidFill>
                <a:effectLst/>
                <a:uLnTx/>
                <a:uFillTx/>
                <a:latin typeface="Calibri"/>
                <a:ea typeface="+mn-ea"/>
                <a:cs typeface="Calibri"/>
              </a:rPr>
              <a:t>assegnazione Supervisore </a:t>
            </a:r>
            <a:r>
              <a:rPr kumimoji="0" sz="1100" b="0" i="0" u="none" strike="noStrike" kern="1200" cap="none" spc="-5" normalizeH="0" baseline="0" noProof="0" dirty="0">
                <a:ln>
                  <a:noFill/>
                </a:ln>
                <a:solidFill>
                  <a:srgbClr val="212121"/>
                </a:solidFill>
                <a:effectLst/>
                <a:uLnTx/>
                <a:uFillTx/>
                <a:latin typeface="Calibri"/>
                <a:ea typeface="+mn-ea"/>
                <a:cs typeface="Calibri"/>
              </a:rPr>
              <a:t>di riferimento </a:t>
            </a:r>
            <a:r>
              <a:rPr kumimoji="0" sz="1100" b="0" i="0" u="none" strike="noStrike" kern="1200" cap="none" spc="0" normalizeH="0" baseline="0" noProof="0" dirty="0">
                <a:ln>
                  <a:noFill/>
                </a:ln>
                <a:solidFill>
                  <a:srgbClr val="212121"/>
                </a:solidFill>
                <a:effectLst/>
                <a:uLnTx/>
                <a:uFillTx/>
                <a:latin typeface="Calibri"/>
                <a:ea typeface="+mn-ea"/>
                <a:cs typeface="Calibri"/>
              </a:rPr>
              <a:t>e uno o più</a:t>
            </a:r>
            <a:r>
              <a:rPr kumimoji="0" sz="1100" b="0" i="0" u="none" strike="noStrike" kern="1200" cap="none" spc="-45" normalizeH="0" baseline="0" noProof="0" dirty="0">
                <a:ln>
                  <a:noFill/>
                </a:ln>
                <a:solidFill>
                  <a:srgbClr val="212121"/>
                </a:solidFill>
                <a:effectLst/>
                <a:uLnTx/>
                <a:uFillTx/>
                <a:latin typeface="Calibri"/>
                <a:ea typeface="+mn-ea"/>
                <a:cs typeface="Calibri"/>
              </a:rPr>
              <a:t> </a:t>
            </a:r>
            <a:r>
              <a:rPr kumimoji="0" sz="1100" b="0" i="0" u="none" strike="noStrike" kern="1200" cap="none" spc="0" normalizeH="0" baseline="0" noProof="0" dirty="0">
                <a:ln>
                  <a:noFill/>
                </a:ln>
                <a:solidFill>
                  <a:srgbClr val="212121"/>
                </a:solidFill>
                <a:effectLst/>
                <a:uLnTx/>
                <a:uFillTx/>
                <a:latin typeface="Calibri"/>
                <a:ea typeface="+mn-ea"/>
                <a:cs typeface="Calibri"/>
              </a:rPr>
              <a:t>co-supervisori;</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86995" marR="0" lvl="0" indent="-74930" algn="l" defTabSz="914400" rtl="0" eaLnBrk="1" fontAlgn="auto" latinLnBrk="0" hangingPunct="1">
              <a:lnSpc>
                <a:spcPct val="100000"/>
              </a:lnSpc>
              <a:spcBef>
                <a:spcPts val="30"/>
              </a:spcBef>
              <a:spcAft>
                <a:spcPts val="0"/>
              </a:spcAft>
              <a:buClrTx/>
              <a:buSzTx/>
              <a:buFont typeface="Calibri"/>
              <a:buChar char="-"/>
              <a:tabLst>
                <a:tab pos="87630" algn="l"/>
              </a:tabLst>
              <a:defRPr/>
            </a:pPr>
            <a:r>
              <a:rPr kumimoji="0" sz="1100" b="1" i="0" u="none" strike="noStrike" kern="1200" cap="none" spc="-5" normalizeH="0" baseline="0" noProof="0" dirty="0">
                <a:ln>
                  <a:noFill/>
                </a:ln>
                <a:solidFill>
                  <a:srgbClr val="212121"/>
                </a:solidFill>
                <a:effectLst/>
                <a:uLnTx/>
                <a:uFillTx/>
                <a:latin typeface="Calibri"/>
                <a:ea typeface="+mn-ea"/>
                <a:cs typeface="Calibri"/>
              </a:rPr>
              <a:t>Deposito </a:t>
            </a:r>
            <a:r>
              <a:rPr kumimoji="0" sz="1100" b="1" i="0" u="none" strike="noStrike" kern="1200" cap="none" spc="0" normalizeH="0" baseline="0" noProof="0" dirty="0">
                <a:ln>
                  <a:noFill/>
                </a:ln>
                <a:solidFill>
                  <a:srgbClr val="212121"/>
                </a:solidFill>
                <a:effectLst/>
                <a:uLnTx/>
                <a:uFillTx/>
                <a:latin typeface="Calibri"/>
                <a:ea typeface="+mn-ea"/>
                <a:cs typeface="Calibri"/>
              </a:rPr>
              <a:t>Tesi</a:t>
            </a:r>
            <a:r>
              <a:rPr kumimoji="0" sz="1100" b="0" i="0" u="none" strike="noStrike" kern="1200" cap="none" spc="0" normalizeH="0" baseline="0" noProof="0" dirty="0">
                <a:ln>
                  <a:noFill/>
                </a:ln>
                <a:solidFill>
                  <a:srgbClr val="212121"/>
                </a:solidFill>
                <a:effectLst/>
                <a:uLnTx/>
                <a:uFillTx/>
                <a:latin typeface="Calibri"/>
                <a:ea typeface="+mn-ea"/>
                <a:cs typeface="Calibri"/>
              </a:rPr>
              <a:t>: ricezione della tesi </a:t>
            </a:r>
            <a:r>
              <a:rPr kumimoji="0" sz="1100" b="0" i="0" u="none" strike="noStrike" kern="1200" cap="none" spc="-5" normalizeH="0" baseline="0" noProof="0" dirty="0">
                <a:ln>
                  <a:noFill/>
                </a:ln>
                <a:solidFill>
                  <a:srgbClr val="212121"/>
                </a:solidFill>
                <a:effectLst/>
                <a:uLnTx/>
                <a:uFillTx/>
                <a:latin typeface="Calibri"/>
                <a:ea typeface="+mn-ea"/>
                <a:cs typeface="Calibri"/>
              </a:rPr>
              <a:t>finale </a:t>
            </a:r>
            <a:r>
              <a:rPr kumimoji="0" sz="1100" b="0" i="0" u="none" strike="noStrike" kern="1200" cap="none" spc="0" normalizeH="0" baseline="0" noProof="0" dirty="0">
                <a:ln>
                  <a:noFill/>
                </a:ln>
                <a:solidFill>
                  <a:srgbClr val="212121"/>
                </a:solidFill>
                <a:effectLst/>
                <a:uLnTx/>
                <a:uFillTx/>
                <a:latin typeface="Calibri"/>
                <a:ea typeface="+mn-ea"/>
                <a:cs typeface="Calibri"/>
              </a:rPr>
              <a:t>e della relazione </a:t>
            </a:r>
            <a:r>
              <a:rPr kumimoji="0" sz="1100" b="0" i="0" u="none" strike="noStrike" kern="1200" cap="none" spc="-5" normalizeH="0" baseline="0" noProof="0" dirty="0">
                <a:ln>
                  <a:noFill/>
                </a:ln>
                <a:solidFill>
                  <a:srgbClr val="212121"/>
                </a:solidFill>
                <a:effectLst/>
                <a:uLnTx/>
                <a:uFillTx/>
                <a:latin typeface="Calibri"/>
                <a:ea typeface="+mn-ea"/>
                <a:cs typeface="Calibri"/>
              </a:rPr>
              <a:t>sulle </a:t>
            </a:r>
            <a:r>
              <a:rPr kumimoji="0" sz="1100" b="0" i="0" u="none" strike="noStrike" kern="1200" cap="none" spc="0" normalizeH="0" baseline="0" noProof="0" dirty="0">
                <a:ln>
                  <a:noFill/>
                </a:ln>
                <a:solidFill>
                  <a:srgbClr val="212121"/>
                </a:solidFill>
                <a:effectLst/>
                <a:uLnTx/>
                <a:uFillTx/>
                <a:latin typeface="Calibri"/>
                <a:ea typeface="+mn-ea"/>
                <a:cs typeface="Calibri"/>
              </a:rPr>
              <a:t>attività</a:t>
            </a:r>
            <a:r>
              <a:rPr kumimoji="0" sz="1100" b="0" i="0" u="none" strike="noStrike" kern="1200" cap="none" spc="-120" normalizeH="0" baseline="0" noProof="0" dirty="0">
                <a:ln>
                  <a:noFill/>
                </a:ln>
                <a:solidFill>
                  <a:srgbClr val="212121"/>
                </a:solidFill>
                <a:effectLst/>
                <a:uLnTx/>
                <a:uFillTx/>
                <a:latin typeface="Calibri"/>
                <a:ea typeface="+mn-ea"/>
                <a:cs typeface="Calibri"/>
              </a:rPr>
              <a:t> </a:t>
            </a:r>
            <a:r>
              <a:rPr kumimoji="0" sz="1100" b="0" i="0" u="none" strike="noStrike" kern="1200" cap="none" spc="0" normalizeH="0" baseline="0" noProof="0" dirty="0">
                <a:ln>
                  <a:noFill/>
                </a:ln>
                <a:solidFill>
                  <a:srgbClr val="212121"/>
                </a:solidFill>
                <a:effectLst/>
                <a:uLnTx/>
                <a:uFillTx/>
                <a:latin typeface="Calibri"/>
                <a:ea typeface="+mn-ea"/>
                <a:cs typeface="Calibri"/>
              </a:rPr>
              <a:t>svolte.</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p:nvPr/>
        </p:nvSpPr>
        <p:spPr>
          <a:xfrm>
            <a:off x="1033272" y="2494788"/>
            <a:ext cx="1644395" cy="214731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033272" y="2494788"/>
            <a:ext cx="1644650" cy="2147570"/>
          </a:xfrm>
          <a:custGeom>
            <a:avLst/>
            <a:gdLst/>
            <a:ahLst/>
            <a:cxnLst/>
            <a:rect l="l" t="t" r="r" b="b"/>
            <a:pathLst>
              <a:path w="1644650" h="2147570">
                <a:moveTo>
                  <a:pt x="0" y="2147316"/>
                </a:moveTo>
                <a:lnTo>
                  <a:pt x="1644395" y="2147316"/>
                </a:lnTo>
                <a:lnTo>
                  <a:pt x="1644395" y="0"/>
                </a:lnTo>
                <a:lnTo>
                  <a:pt x="0" y="0"/>
                </a:lnTo>
                <a:lnTo>
                  <a:pt x="0" y="2147316"/>
                </a:lnTo>
                <a:close/>
              </a:path>
            </a:pathLst>
          </a:custGeom>
          <a:ln w="12700">
            <a:solidFill>
              <a:srgbClr val="FD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a:spLocks noGrp="1"/>
          </p:cNvSpPr>
          <p:nvPr>
            <p:ph type="ftr" sz="quarter" idx="5"/>
          </p:nvPr>
        </p:nvSpPr>
        <p:spPr>
          <a:prstGeom prst="rect">
            <a:avLst/>
          </a:prstGeom>
        </p:spPr>
        <p:txBody>
          <a:bodyPr vert="horz" wrap="square" lIns="0" tIns="16510" rIns="0" bIns="0" rtlCol="0">
            <a:spAutoFit/>
          </a:bodyPr>
          <a:lstStyle/>
          <a:p>
            <a:pPr marL="12700" marR="0" lvl="0" indent="0" algn="l" defTabSz="914400" rtl="0" eaLnBrk="1" fontAlgn="auto" latinLnBrk="0" hangingPunct="1">
              <a:lnSpc>
                <a:spcPct val="100000"/>
              </a:lnSpc>
              <a:spcBef>
                <a:spcPts val="130"/>
              </a:spcBef>
              <a:spcAft>
                <a:spcPts val="0"/>
              </a:spcAft>
              <a:buClrTx/>
              <a:buSzTx/>
              <a:buFontTx/>
              <a:buNone/>
              <a:tabLst/>
              <a:defRPr/>
            </a:pPr>
            <a:r>
              <a:rPr kumimoji="0" sz="800" b="1" i="0" u="none" strike="noStrike" kern="1200" cap="none" spc="10" normalizeH="0" baseline="0" noProof="0" dirty="0">
                <a:ln>
                  <a:noFill/>
                </a:ln>
                <a:solidFill>
                  <a:prstClr val="black"/>
                </a:solidFill>
                <a:effectLst/>
                <a:uLnTx/>
                <a:uFillTx/>
                <a:latin typeface="Verdana"/>
                <a:ea typeface="+mn-ea"/>
              </a:rPr>
              <a:t>Il supporto amministrativo nel percorso del</a:t>
            </a:r>
            <a:r>
              <a:rPr kumimoji="0" sz="800" b="1" i="0" u="none" strike="noStrike" kern="1200" cap="none" spc="20" normalizeH="0" baseline="0" noProof="0" dirty="0">
                <a:ln>
                  <a:noFill/>
                </a:ln>
                <a:solidFill>
                  <a:prstClr val="black"/>
                </a:solidFill>
                <a:effectLst/>
                <a:uLnTx/>
                <a:uFillTx/>
                <a:latin typeface="Verdana"/>
                <a:ea typeface="+mn-ea"/>
              </a:rPr>
              <a:t> </a:t>
            </a:r>
            <a:r>
              <a:rPr kumimoji="0" sz="800" b="1" i="0" u="none" strike="noStrike" kern="1200" cap="none" spc="10" normalizeH="0" baseline="0" noProof="0" dirty="0">
                <a:ln>
                  <a:noFill/>
                </a:ln>
                <a:solidFill>
                  <a:prstClr val="black"/>
                </a:solidFill>
                <a:effectLst/>
                <a:uLnTx/>
                <a:uFillTx/>
                <a:latin typeface="Verdana"/>
                <a:ea typeface="+mn-ea"/>
              </a:rPr>
              <a:t>dottorato</a:t>
            </a:r>
          </a:p>
        </p:txBody>
      </p:sp>
      <p:sp>
        <p:nvSpPr>
          <p:cNvPr id="8" name="object 8"/>
          <p:cNvSpPr txBox="1">
            <a:spLocks noGrp="1"/>
          </p:cNvSpPr>
          <p:nvPr>
            <p:ph type="sldNum" sz="quarter" idx="7"/>
          </p:nvPr>
        </p:nvSpPr>
        <p:spPr>
          <a:prstGeom prst="rect">
            <a:avLst/>
          </a:prstGeom>
        </p:spPr>
        <p:txBody>
          <a:bodyPr vert="horz" wrap="square" lIns="0" tIns="15875" rIns="0" bIns="0" rtlCol="0">
            <a:spAutoFit/>
          </a:bodyPr>
          <a:lstStyle/>
          <a:p>
            <a:pPr marL="38100" marR="0" lvl="0" indent="0" algn="l" defTabSz="914400" rtl="0" eaLnBrk="1" fontAlgn="auto" latinLnBrk="0" hangingPunct="1">
              <a:lnSpc>
                <a:spcPct val="100000"/>
              </a:lnSpc>
              <a:spcBef>
                <a:spcPts val="125"/>
              </a:spcBef>
              <a:spcAft>
                <a:spcPts val="0"/>
              </a:spcAft>
              <a:buClrTx/>
              <a:buSzTx/>
              <a:buFontTx/>
              <a:buNone/>
              <a:tabLst/>
              <a:defRPr/>
            </a:pPr>
            <a:fld id="{81D60167-4931-47E6-BA6A-407CBD079E47}" type="slidenum">
              <a:rPr kumimoji="0" sz="600" b="1" i="0" u="none" strike="noStrike" kern="1200" cap="none" spc="15" normalizeH="0" baseline="0" noProof="0" dirty="0">
                <a:ln>
                  <a:noFill/>
                </a:ln>
                <a:solidFill>
                  <a:prstClr val="black"/>
                </a:solidFill>
                <a:effectLst/>
                <a:uLnTx/>
                <a:uFillTx/>
                <a:latin typeface="Verdana"/>
                <a:ea typeface="+mn-ea"/>
              </a:rPr>
              <a:pPr marL="38100" marR="0" lvl="0" indent="0" algn="l" defTabSz="914400" rtl="0" eaLnBrk="1" fontAlgn="auto" latinLnBrk="0" hangingPunct="1">
                <a:lnSpc>
                  <a:spcPct val="100000"/>
                </a:lnSpc>
                <a:spcBef>
                  <a:spcPts val="125"/>
                </a:spcBef>
                <a:spcAft>
                  <a:spcPts val="0"/>
                </a:spcAft>
                <a:buClrTx/>
                <a:buSzTx/>
                <a:buFontTx/>
                <a:buNone/>
                <a:tabLst/>
                <a:defRPr/>
              </a:pPr>
              <a:t>35</a:t>
            </a:fld>
            <a:endParaRPr kumimoji="0" sz="600" b="1" i="0" u="none" strike="noStrike" kern="1200" cap="none" spc="15" normalizeH="0" baseline="0" noProof="0" dirty="0">
              <a:ln>
                <a:noFill/>
              </a:ln>
              <a:solidFill>
                <a:prstClr val="black"/>
              </a:solidFill>
              <a:effectLst/>
              <a:uLnTx/>
              <a:uFillTx/>
              <a:latin typeface="Verdana"/>
              <a:ea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705" y="770890"/>
            <a:ext cx="2417445" cy="391160"/>
          </a:xfrm>
          <a:prstGeom prst="rect">
            <a:avLst/>
          </a:prstGeom>
        </p:spPr>
        <p:txBody>
          <a:bodyPr vert="horz" wrap="square" lIns="0" tIns="12700" rIns="0" bIns="0" rtlCol="0">
            <a:spAutoFit/>
          </a:bodyPr>
          <a:lstStyle/>
          <a:p>
            <a:pPr marL="12700">
              <a:lnSpc>
                <a:spcPct val="100000"/>
              </a:lnSpc>
              <a:spcBef>
                <a:spcPts val="100"/>
              </a:spcBef>
            </a:pPr>
            <a:r>
              <a:rPr sz="2400" spc="-5" dirty="0"/>
              <a:t>Alcuni</a:t>
            </a:r>
            <a:r>
              <a:rPr sz="2400" spc="-50" dirty="0"/>
              <a:t> </a:t>
            </a:r>
            <a:r>
              <a:rPr sz="2400" spc="-5" dirty="0"/>
              <a:t>esempi</a:t>
            </a:r>
            <a:endParaRPr sz="2400"/>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marR="0" lvl="0" indent="0" algn="l" defTabSz="914400" rtl="0" eaLnBrk="1" fontAlgn="auto" latinLnBrk="0" hangingPunct="1">
              <a:lnSpc>
                <a:spcPct val="100000"/>
              </a:lnSpc>
              <a:spcBef>
                <a:spcPts val="130"/>
              </a:spcBef>
              <a:spcAft>
                <a:spcPts val="0"/>
              </a:spcAft>
              <a:buClrTx/>
              <a:buSzTx/>
              <a:buFontTx/>
              <a:buNone/>
              <a:tabLst/>
              <a:defRPr/>
            </a:pPr>
            <a:r>
              <a:rPr kumimoji="0" sz="800" b="1" i="0" u="none" strike="noStrike" kern="1200" cap="none" spc="10" normalizeH="0" baseline="0" noProof="0" dirty="0">
                <a:ln>
                  <a:noFill/>
                </a:ln>
                <a:solidFill>
                  <a:prstClr val="black"/>
                </a:solidFill>
                <a:effectLst/>
                <a:uLnTx/>
                <a:uFillTx/>
                <a:latin typeface="Verdana"/>
                <a:ea typeface="+mn-ea"/>
              </a:rPr>
              <a:t>Il supporto amministrativo nel percorso del</a:t>
            </a:r>
            <a:r>
              <a:rPr kumimoji="0" sz="800" b="1" i="0" u="none" strike="noStrike" kern="1200" cap="none" spc="20" normalizeH="0" baseline="0" noProof="0" dirty="0">
                <a:ln>
                  <a:noFill/>
                </a:ln>
                <a:solidFill>
                  <a:prstClr val="black"/>
                </a:solidFill>
                <a:effectLst/>
                <a:uLnTx/>
                <a:uFillTx/>
                <a:latin typeface="Verdana"/>
                <a:ea typeface="+mn-ea"/>
              </a:rPr>
              <a:t> </a:t>
            </a:r>
            <a:r>
              <a:rPr kumimoji="0" sz="800" b="1" i="0" u="none" strike="noStrike" kern="1200" cap="none" spc="10" normalizeH="0" baseline="0" noProof="0" dirty="0">
                <a:ln>
                  <a:noFill/>
                </a:ln>
                <a:solidFill>
                  <a:prstClr val="black"/>
                </a:solidFill>
                <a:effectLst/>
                <a:uLnTx/>
                <a:uFillTx/>
                <a:latin typeface="Verdana"/>
                <a:ea typeface="+mn-ea"/>
              </a:rPr>
              <a:t>dottorato</a:t>
            </a: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marR="0" lvl="0" indent="0" algn="l" defTabSz="914400" rtl="0" eaLnBrk="1" fontAlgn="auto" latinLnBrk="0" hangingPunct="1">
              <a:lnSpc>
                <a:spcPct val="100000"/>
              </a:lnSpc>
              <a:spcBef>
                <a:spcPts val="125"/>
              </a:spcBef>
              <a:spcAft>
                <a:spcPts val="0"/>
              </a:spcAft>
              <a:buClrTx/>
              <a:buSzTx/>
              <a:buFontTx/>
              <a:buNone/>
              <a:tabLst/>
              <a:defRPr/>
            </a:pPr>
            <a:fld id="{81D60167-4931-47E6-BA6A-407CBD079E47}" type="slidenum">
              <a:rPr kumimoji="0" sz="600" b="1" i="0" u="none" strike="noStrike" kern="1200" cap="none" spc="15" normalizeH="0" baseline="0" noProof="0" dirty="0">
                <a:ln>
                  <a:noFill/>
                </a:ln>
                <a:solidFill>
                  <a:prstClr val="black"/>
                </a:solidFill>
                <a:effectLst/>
                <a:uLnTx/>
                <a:uFillTx/>
                <a:latin typeface="Verdana"/>
                <a:ea typeface="+mn-ea"/>
              </a:rPr>
              <a:pPr marL="38100" marR="0" lvl="0" indent="0" algn="l" defTabSz="914400" rtl="0" eaLnBrk="1" fontAlgn="auto" latinLnBrk="0" hangingPunct="1">
                <a:lnSpc>
                  <a:spcPct val="100000"/>
                </a:lnSpc>
                <a:spcBef>
                  <a:spcPts val="125"/>
                </a:spcBef>
                <a:spcAft>
                  <a:spcPts val="0"/>
                </a:spcAft>
                <a:buClrTx/>
                <a:buSzTx/>
                <a:buFontTx/>
                <a:buNone/>
                <a:tabLst/>
                <a:defRPr/>
              </a:pPr>
              <a:t>36</a:t>
            </a:fld>
            <a:endParaRPr kumimoji="0" sz="600" b="1" i="0" u="none" strike="noStrike" kern="1200" cap="none" spc="15" normalizeH="0" baseline="0" noProof="0" dirty="0">
              <a:ln>
                <a:noFill/>
              </a:ln>
              <a:solidFill>
                <a:prstClr val="black"/>
              </a:solidFill>
              <a:effectLst/>
              <a:uLnTx/>
              <a:uFillTx/>
              <a:latin typeface="Verdana"/>
              <a:ea typeface="+mn-ea"/>
            </a:endParaRPr>
          </a:p>
        </p:txBody>
      </p:sp>
      <p:graphicFrame>
        <p:nvGraphicFramePr>
          <p:cNvPr id="3" name="object 3"/>
          <p:cNvGraphicFramePr>
            <a:graphicFrameLocks noGrp="1"/>
          </p:cNvGraphicFramePr>
          <p:nvPr/>
        </p:nvGraphicFramePr>
        <p:xfrm>
          <a:off x="469722" y="1287780"/>
          <a:ext cx="8369299" cy="3131858"/>
        </p:xfrm>
        <a:graphic>
          <a:graphicData uri="http://schemas.openxmlformats.org/drawingml/2006/table">
            <a:tbl>
              <a:tblPr firstRow="1" bandRow="1">
                <a:tableStyleId>{2D5ABB26-0587-4C30-8999-92F81FD0307C}</a:tableStyleId>
              </a:tblPr>
              <a:tblGrid>
                <a:gridCol w="2003425">
                  <a:extLst>
                    <a:ext uri="{9D8B030D-6E8A-4147-A177-3AD203B41FA5}">
                      <a16:colId xmlns:a16="http://schemas.microsoft.com/office/drawing/2014/main" val="20000"/>
                    </a:ext>
                  </a:extLst>
                </a:gridCol>
                <a:gridCol w="1989454">
                  <a:extLst>
                    <a:ext uri="{9D8B030D-6E8A-4147-A177-3AD203B41FA5}">
                      <a16:colId xmlns:a16="http://schemas.microsoft.com/office/drawing/2014/main" val="20001"/>
                    </a:ext>
                  </a:extLst>
                </a:gridCol>
                <a:gridCol w="4376420">
                  <a:extLst>
                    <a:ext uri="{9D8B030D-6E8A-4147-A177-3AD203B41FA5}">
                      <a16:colId xmlns:a16="http://schemas.microsoft.com/office/drawing/2014/main" val="20002"/>
                    </a:ext>
                  </a:extLst>
                </a:gridCol>
              </a:tblGrid>
              <a:tr h="251460">
                <a:tc>
                  <a:txBody>
                    <a:bodyPr/>
                    <a:lstStyle/>
                    <a:p>
                      <a:pPr marL="68580">
                        <a:lnSpc>
                          <a:spcPct val="100000"/>
                        </a:lnSpc>
                        <a:spcBef>
                          <a:spcPts val="260"/>
                        </a:spcBef>
                      </a:pPr>
                      <a:r>
                        <a:rPr sz="1200" b="1" spc="-5" dirty="0">
                          <a:solidFill>
                            <a:srgbClr val="FDFFFF"/>
                          </a:solidFill>
                          <a:latin typeface="Verdana"/>
                          <a:cs typeface="Verdana"/>
                        </a:rPr>
                        <a:t>Per…</a:t>
                      </a:r>
                      <a:endParaRPr sz="1200">
                        <a:latin typeface="Verdana"/>
                        <a:cs typeface="Verdana"/>
                      </a:endParaRPr>
                    </a:p>
                  </a:txBody>
                  <a:tcPr marL="0" marR="0" marT="33020" marB="0">
                    <a:lnL w="12700">
                      <a:solidFill>
                        <a:srgbClr val="FDFFFF"/>
                      </a:solidFill>
                      <a:prstDash val="solid"/>
                    </a:lnL>
                    <a:lnR w="12700">
                      <a:solidFill>
                        <a:srgbClr val="FDFFFF"/>
                      </a:solidFill>
                      <a:prstDash val="solid"/>
                    </a:lnR>
                    <a:lnT w="12700">
                      <a:solidFill>
                        <a:srgbClr val="FDFFFF"/>
                      </a:solidFill>
                      <a:prstDash val="solid"/>
                    </a:lnT>
                    <a:lnB w="38100">
                      <a:solidFill>
                        <a:srgbClr val="FDFFFF"/>
                      </a:solidFill>
                      <a:prstDash val="solid"/>
                    </a:lnB>
                    <a:solidFill>
                      <a:srgbClr val="004B7D"/>
                    </a:solidFill>
                  </a:tcPr>
                </a:tc>
                <a:tc>
                  <a:txBody>
                    <a:bodyPr/>
                    <a:lstStyle/>
                    <a:p>
                      <a:pPr marL="68580">
                        <a:lnSpc>
                          <a:spcPct val="100000"/>
                        </a:lnSpc>
                        <a:spcBef>
                          <a:spcPts val="260"/>
                        </a:spcBef>
                      </a:pPr>
                      <a:r>
                        <a:rPr sz="1200" b="1" spc="-5" dirty="0">
                          <a:solidFill>
                            <a:srgbClr val="FDFFFF"/>
                          </a:solidFill>
                          <a:latin typeface="Verdana"/>
                          <a:cs typeface="Verdana"/>
                        </a:rPr>
                        <a:t>Rivolgersi</a:t>
                      </a:r>
                      <a:r>
                        <a:rPr sz="1200" b="1" spc="5" dirty="0">
                          <a:solidFill>
                            <a:srgbClr val="FDFFFF"/>
                          </a:solidFill>
                          <a:latin typeface="Verdana"/>
                          <a:cs typeface="Verdana"/>
                        </a:rPr>
                        <a:t> </a:t>
                      </a:r>
                      <a:r>
                        <a:rPr sz="1200" b="1" dirty="0">
                          <a:solidFill>
                            <a:srgbClr val="FDFFFF"/>
                          </a:solidFill>
                          <a:latin typeface="Verdana"/>
                          <a:cs typeface="Verdana"/>
                        </a:rPr>
                        <a:t>a...</a:t>
                      </a:r>
                      <a:endParaRPr sz="1200">
                        <a:latin typeface="Verdana"/>
                        <a:cs typeface="Verdana"/>
                      </a:endParaRPr>
                    </a:p>
                  </a:txBody>
                  <a:tcPr marL="0" marR="0" marT="33020" marB="0">
                    <a:lnL w="12700">
                      <a:solidFill>
                        <a:srgbClr val="FDFFFF"/>
                      </a:solidFill>
                      <a:prstDash val="solid"/>
                    </a:lnL>
                    <a:lnR w="12700">
                      <a:solidFill>
                        <a:srgbClr val="FDFFFF"/>
                      </a:solidFill>
                      <a:prstDash val="solid"/>
                    </a:lnR>
                    <a:lnT w="12700">
                      <a:solidFill>
                        <a:srgbClr val="FDFFFF"/>
                      </a:solidFill>
                      <a:prstDash val="solid"/>
                    </a:lnT>
                    <a:lnB w="38100">
                      <a:solidFill>
                        <a:srgbClr val="FDFFFF"/>
                      </a:solidFill>
                      <a:prstDash val="solid"/>
                    </a:lnB>
                    <a:solidFill>
                      <a:srgbClr val="004B7D"/>
                    </a:solidFill>
                  </a:tcPr>
                </a:tc>
                <a:tc>
                  <a:txBody>
                    <a:bodyPr/>
                    <a:lstStyle/>
                    <a:p>
                      <a:pPr marL="69215">
                        <a:lnSpc>
                          <a:spcPct val="100000"/>
                        </a:lnSpc>
                        <a:spcBef>
                          <a:spcPts val="260"/>
                        </a:spcBef>
                      </a:pPr>
                      <a:r>
                        <a:rPr sz="1200" b="1" spc="-5" dirty="0">
                          <a:solidFill>
                            <a:srgbClr val="FDFFFF"/>
                          </a:solidFill>
                          <a:latin typeface="Verdana"/>
                          <a:cs typeface="Verdana"/>
                        </a:rPr>
                        <a:t>Esempi</a:t>
                      </a:r>
                      <a:r>
                        <a:rPr sz="1200" b="1" spc="25" dirty="0">
                          <a:solidFill>
                            <a:srgbClr val="FDFFFF"/>
                          </a:solidFill>
                          <a:latin typeface="Verdana"/>
                          <a:cs typeface="Verdana"/>
                        </a:rPr>
                        <a:t> </a:t>
                      </a:r>
                      <a:r>
                        <a:rPr sz="1200" b="1" spc="-5" dirty="0">
                          <a:solidFill>
                            <a:srgbClr val="FDFFFF"/>
                          </a:solidFill>
                          <a:latin typeface="Verdana"/>
                          <a:cs typeface="Verdana"/>
                        </a:rPr>
                        <a:t>tipici</a:t>
                      </a:r>
                      <a:endParaRPr sz="1200">
                        <a:latin typeface="Verdana"/>
                        <a:cs typeface="Verdana"/>
                      </a:endParaRPr>
                    </a:p>
                  </a:txBody>
                  <a:tcPr marL="0" marR="0" marT="33020" marB="0">
                    <a:lnL w="12700">
                      <a:solidFill>
                        <a:srgbClr val="FDFFFF"/>
                      </a:solidFill>
                      <a:prstDash val="solid"/>
                    </a:lnL>
                    <a:lnR w="12700">
                      <a:solidFill>
                        <a:srgbClr val="FDFFFF"/>
                      </a:solidFill>
                      <a:prstDash val="solid"/>
                    </a:lnR>
                    <a:lnT w="12700">
                      <a:solidFill>
                        <a:srgbClr val="FDFFFF"/>
                      </a:solidFill>
                      <a:prstDash val="solid"/>
                    </a:lnT>
                    <a:lnB w="38100">
                      <a:solidFill>
                        <a:srgbClr val="FDFFFF"/>
                      </a:solidFill>
                      <a:prstDash val="solid"/>
                    </a:lnB>
                    <a:solidFill>
                      <a:srgbClr val="004B7D"/>
                    </a:solidFill>
                  </a:tcPr>
                </a:tc>
                <a:extLst>
                  <a:ext uri="{0D108BD9-81ED-4DB2-BD59-A6C34878D82A}">
                    <a16:rowId xmlns:a16="http://schemas.microsoft.com/office/drawing/2014/main" val="10000"/>
                  </a:ext>
                </a:extLst>
              </a:tr>
              <a:tr h="1592580">
                <a:tc>
                  <a:txBody>
                    <a:bodyPr/>
                    <a:lstStyle/>
                    <a:p>
                      <a:pPr marL="68580" marR="118745">
                        <a:lnSpc>
                          <a:spcPct val="100000"/>
                        </a:lnSpc>
                        <a:spcBef>
                          <a:spcPts val="260"/>
                        </a:spcBef>
                      </a:pPr>
                      <a:r>
                        <a:rPr sz="1200" spc="-5" dirty="0">
                          <a:latin typeface="Verdana"/>
                          <a:cs typeface="Verdana"/>
                        </a:rPr>
                        <a:t>Questioni  </a:t>
                      </a:r>
                      <a:r>
                        <a:rPr sz="1200" spc="-10" dirty="0">
                          <a:latin typeface="Verdana"/>
                          <a:cs typeface="Verdana"/>
                        </a:rPr>
                        <a:t>Amministrative/Centrali</a:t>
                      </a:r>
                      <a:endParaRPr sz="1200">
                        <a:latin typeface="Verdana"/>
                        <a:cs typeface="Verdana"/>
                      </a:endParaRPr>
                    </a:p>
                  </a:txBody>
                  <a:tcPr marL="0" marR="0" marT="33020" marB="0">
                    <a:lnL w="12700">
                      <a:solidFill>
                        <a:srgbClr val="FDFFFF"/>
                      </a:solidFill>
                      <a:prstDash val="solid"/>
                    </a:lnL>
                    <a:lnR w="12700">
                      <a:solidFill>
                        <a:srgbClr val="FDFFFF"/>
                      </a:solidFill>
                      <a:prstDash val="solid"/>
                    </a:lnR>
                    <a:lnT w="38100">
                      <a:solidFill>
                        <a:srgbClr val="FDFFFF"/>
                      </a:solidFill>
                      <a:prstDash val="solid"/>
                    </a:lnT>
                    <a:lnB w="12700">
                      <a:solidFill>
                        <a:srgbClr val="FDFFFF"/>
                      </a:solidFill>
                      <a:prstDash val="solid"/>
                    </a:lnB>
                    <a:solidFill>
                      <a:srgbClr val="CAD0D7"/>
                    </a:solidFill>
                  </a:tcPr>
                </a:tc>
                <a:tc>
                  <a:txBody>
                    <a:bodyPr/>
                    <a:lstStyle/>
                    <a:p>
                      <a:pPr marL="68580" marR="376555" algn="just">
                        <a:lnSpc>
                          <a:spcPct val="100000"/>
                        </a:lnSpc>
                        <a:spcBef>
                          <a:spcPts val="260"/>
                        </a:spcBef>
                      </a:pPr>
                      <a:r>
                        <a:rPr sz="1200" spc="-5" dirty="0">
                          <a:latin typeface="Verdana"/>
                          <a:cs typeface="Verdana"/>
                        </a:rPr>
                        <a:t>Settore </a:t>
                      </a:r>
                      <a:r>
                        <a:rPr sz="1200" spc="-10" dirty="0">
                          <a:latin typeface="Verdana"/>
                          <a:cs typeface="Verdana"/>
                        </a:rPr>
                        <a:t>Dottorato </a:t>
                      </a:r>
                      <a:r>
                        <a:rPr sz="1200" spc="-5" dirty="0">
                          <a:latin typeface="Verdana"/>
                          <a:cs typeface="Verdana"/>
                        </a:rPr>
                        <a:t>di  Ricerca (Piazza San  Marco)</a:t>
                      </a:r>
                      <a:endParaRPr sz="1200">
                        <a:latin typeface="Verdana"/>
                        <a:cs typeface="Verdana"/>
                      </a:endParaRPr>
                    </a:p>
                  </a:txBody>
                  <a:tcPr marL="0" marR="0" marT="33020" marB="0">
                    <a:lnL w="12700">
                      <a:solidFill>
                        <a:srgbClr val="FDFFFF"/>
                      </a:solidFill>
                      <a:prstDash val="solid"/>
                    </a:lnL>
                    <a:lnR w="12700">
                      <a:solidFill>
                        <a:srgbClr val="FDFFFF"/>
                      </a:solidFill>
                      <a:prstDash val="solid"/>
                    </a:lnR>
                    <a:lnT w="38100">
                      <a:solidFill>
                        <a:srgbClr val="FDFFFF"/>
                      </a:solidFill>
                      <a:prstDash val="solid"/>
                    </a:lnT>
                    <a:lnB w="12700">
                      <a:solidFill>
                        <a:srgbClr val="FDFFFF"/>
                      </a:solidFill>
                      <a:prstDash val="solid"/>
                    </a:lnB>
                    <a:solidFill>
                      <a:srgbClr val="CAD0D7"/>
                    </a:solidFill>
                  </a:tcPr>
                </a:tc>
                <a:tc>
                  <a:txBody>
                    <a:bodyPr/>
                    <a:lstStyle/>
                    <a:p>
                      <a:pPr marL="241300" indent="-172720">
                        <a:lnSpc>
                          <a:spcPct val="100000"/>
                        </a:lnSpc>
                        <a:spcBef>
                          <a:spcPts val="270"/>
                        </a:spcBef>
                        <a:buFont typeface="Arial"/>
                        <a:buChar char="•"/>
                        <a:tabLst>
                          <a:tab pos="241300" algn="l"/>
                          <a:tab pos="241935" algn="l"/>
                        </a:tabLst>
                      </a:pPr>
                      <a:r>
                        <a:rPr sz="1000" i="1" spc="-5" dirty="0">
                          <a:latin typeface="Verdana"/>
                          <a:cs typeface="Verdana"/>
                        </a:rPr>
                        <a:t>Concorsi di</a:t>
                      </a:r>
                      <a:r>
                        <a:rPr sz="1000" i="1" spc="55" dirty="0">
                          <a:latin typeface="Verdana"/>
                          <a:cs typeface="Verdana"/>
                        </a:rPr>
                        <a:t> </a:t>
                      </a:r>
                      <a:r>
                        <a:rPr sz="1000" i="1" spc="-5" dirty="0">
                          <a:latin typeface="Verdana"/>
                          <a:cs typeface="Verdana"/>
                        </a:rPr>
                        <a:t>ammissione</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Immatricolazione</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Pagamento</a:t>
                      </a:r>
                      <a:r>
                        <a:rPr sz="1000" i="1" spc="-50" dirty="0">
                          <a:latin typeface="Verdana"/>
                          <a:cs typeface="Verdana"/>
                        </a:rPr>
                        <a:t> </a:t>
                      </a:r>
                      <a:r>
                        <a:rPr sz="1000" i="1" spc="-5" dirty="0">
                          <a:latin typeface="Verdana"/>
                          <a:cs typeface="Verdana"/>
                        </a:rPr>
                        <a:t>tasse</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Certificati di iscrizione, conseguimento titolo,</a:t>
                      </a:r>
                      <a:r>
                        <a:rPr sz="1000" i="1" spc="160" dirty="0">
                          <a:latin typeface="Verdana"/>
                          <a:cs typeface="Verdana"/>
                        </a:rPr>
                        <a:t> </a:t>
                      </a:r>
                      <a:r>
                        <a:rPr sz="1000" i="1" dirty="0">
                          <a:latin typeface="Verdana"/>
                          <a:cs typeface="Verdana"/>
                        </a:rPr>
                        <a:t>DIS-COLL</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Modifica dati</a:t>
                      </a:r>
                      <a:r>
                        <a:rPr sz="1000" i="1" spc="10" dirty="0">
                          <a:latin typeface="Verdana"/>
                          <a:cs typeface="Verdana"/>
                        </a:rPr>
                        <a:t> </a:t>
                      </a:r>
                      <a:r>
                        <a:rPr sz="1000" i="1" spc="-5" dirty="0">
                          <a:latin typeface="Verdana"/>
                          <a:cs typeface="Verdana"/>
                        </a:rPr>
                        <a:t>anagrafica</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Modifica</a:t>
                      </a:r>
                      <a:r>
                        <a:rPr sz="1000" i="1" spc="10" dirty="0">
                          <a:latin typeface="Verdana"/>
                          <a:cs typeface="Verdana"/>
                        </a:rPr>
                        <a:t> </a:t>
                      </a:r>
                      <a:r>
                        <a:rPr sz="1000" i="1" spc="-5" dirty="0">
                          <a:latin typeface="Verdana"/>
                          <a:cs typeface="Verdana"/>
                        </a:rPr>
                        <a:t>IBAN</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Skills</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Rinuncia al</a:t>
                      </a:r>
                      <a:r>
                        <a:rPr sz="1000" i="1" spc="15" dirty="0">
                          <a:latin typeface="Verdana"/>
                          <a:cs typeface="Verdana"/>
                        </a:rPr>
                        <a:t> </a:t>
                      </a:r>
                      <a:r>
                        <a:rPr sz="1000" i="1" spc="-10" dirty="0">
                          <a:latin typeface="Verdana"/>
                          <a:cs typeface="Verdana"/>
                        </a:rPr>
                        <a:t>corso</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Deposito tesi, rilascio titolo, ricevuta questionario</a:t>
                      </a:r>
                      <a:r>
                        <a:rPr sz="1000" i="1" spc="215" dirty="0">
                          <a:latin typeface="Verdana"/>
                          <a:cs typeface="Verdana"/>
                        </a:rPr>
                        <a:t> </a:t>
                      </a:r>
                      <a:r>
                        <a:rPr sz="1000" i="1" spc="-5" dirty="0">
                          <a:latin typeface="Verdana"/>
                          <a:cs typeface="Verdana"/>
                        </a:rPr>
                        <a:t>AlmaLaurea</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Ritiro diploma Dottore di</a:t>
                      </a:r>
                      <a:r>
                        <a:rPr sz="1000" i="1" spc="70" dirty="0">
                          <a:latin typeface="Verdana"/>
                          <a:cs typeface="Verdana"/>
                        </a:rPr>
                        <a:t> </a:t>
                      </a:r>
                      <a:r>
                        <a:rPr sz="1000" i="1" spc="-5" dirty="0">
                          <a:latin typeface="Verdana"/>
                          <a:cs typeface="Verdana"/>
                        </a:rPr>
                        <a:t>Ricerca</a:t>
                      </a:r>
                      <a:endParaRPr sz="1000">
                        <a:latin typeface="Verdana"/>
                        <a:cs typeface="Verdana"/>
                      </a:endParaRPr>
                    </a:p>
                  </a:txBody>
                  <a:tcPr marL="0" marR="0" marT="34290" marB="0">
                    <a:lnL w="12700">
                      <a:solidFill>
                        <a:srgbClr val="FDFFFF"/>
                      </a:solidFill>
                      <a:prstDash val="solid"/>
                    </a:lnL>
                    <a:lnR w="12700">
                      <a:solidFill>
                        <a:srgbClr val="FDFFFF"/>
                      </a:solidFill>
                      <a:prstDash val="solid"/>
                    </a:lnR>
                    <a:lnT w="38100">
                      <a:solidFill>
                        <a:srgbClr val="FDFFFF"/>
                      </a:solidFill>
                      <a:prstDash val="solid"/>
                    </a:lnT>
                    <a:lnB w="12700">
                      <a:solidFill>
                        <a:srgbClr val="FDFFFF"/>
                      </a:solidFill>
                      <a:prstDash val="solid"/>
                    </a:lnB>
                    <a:solidFill>
                      <a:srgbClr val="CAD0D7"/>
                    </a:solidFill>
                  </a:tcPr>
                </a:tc>
                <a:extLst>
                  <a:ext uri="{0D108BD9-81ED-4DB2-BD59-A6C34878D82A}">
                    <a16:rowId xmlns:a16="http://schemas.microsoft.com/office/drawing/2014/main" val="10001"/>
                  </a:ext>
                </a:extLst>
              </a:tr>
              <a:tr h="1287818">
                <a:tc>
                  <a:txBody>
                    <a:bodyPr/>
                    <a:lstStyle/>
                    <a:p>
                      <a:pPr marL="68580" marR="213995">
                        <a:lnSpc>
                          <a:spcPct val="100000"/>
                        </a:lnSpc>
                        <a:spcBef>
                          <a:spcPts val="265"/>
                        </a:spcBef>
                      </a:pPr>
                      <a:r>
                        <a:rPr sz="1200" spc="-5" dirty="0">
                          <a:latin typeface="Verdana"/>
                          <a:cs typeface="Verdana"/>
                        </a:rPr>
                        <a:t>Questioni  S</a:t>
                      </a:r>
                      <a:r>
                        <a:rPr sz="1200" dirty="0">
                          <a:latin typeface="Verdana"/>
                          <a:cs typeface="Verdana"/>
                        </a:rPr>
                        <a:t>c</a:t>
                      </a:r>
                      <a:r>
                        <a:rPr sz="1200" spc="-5" dirty="0">
                          <a:latin typeface="Verdana"/>
                          <a:cs typeface="Verdana"/>
                        </a:rPr>
                        <a:t>i</a:t>
                      </a:r>
                      <a:r>
                        <a:rPr sz="1200" dirty="0">
                          <a:latin typeface="Verdana"/>
                          <a:cs typeface="Verdana"/>
                        </a:rPr>
                        <a:t>e</a:t>
                      </a:r>
                      <a:r>
                        <a:rPr sz="1200" spc="-5" dirty="0">
                          <a:latin typeface="Verdana"/>
                          <a:cs typeface="Verdana"/>
                        </a:rPr>
                        <a:t>nti</a:t>
                      </a:r>
                      <a:r>
                        <a:rPr sz="1200" spc="-10" dirty="0">
                          <a:latin typeface="Verdana"/>
                          <a:cs typeface="Verdana"/>
                        </a:rPr>
                        <a:t>f</a:t>
                      </a:r>
                      <a:r>
                        <a:rPr sz="1200" spc="-5" dirty="0">
                          <a:latin typeface="Verdana"/>
                          <a:cs typeface="Verdana"/>
                        </a:rPr>
                        <a:t>i</a:t>
                      </a:r>
                      <a:r>
                        <a:rPr sz="1200" spc="-10" dirty="0">
                          <a:latin typeface="Verdana"/>
                          <a:cs typeface="Verdana"/>
                        </a:rPr>
                        <a:t>c</a:t>
                      </a:r>
                      <a:r>
                        <a:rPr sz="1200" spc="-5" dirty="0">
                          <a:latin typeface="Verdana"/>
                          <a:cs typeface="Verdana"/>
                        </a:rPr>
                        <a:t>h</a:t>
                      </a:r>
                      <a:r>
                        <a:rPr sz="1200" dirty="0">
                          <a:latin typeface="Verdana"/>
                          <a:cs typeface="Verdana"/>
                        </a:rPr>
                        <a:t>e</a:t>
                      </a:r>
                      <a:r>
                        <a:rPr sz="1200" spc="-5" dirty="0">
                          <a:latin typeface="Verdana"/>
                          <a:cs typeface="Verdana"/>
                        </a:rPr>
                        <a:t>/</a:t>
                      </a:r>
                      <a:r>
                        <a:rPr sz="1200" dirty="0">
                          <a:latin typeface="Verdana"/>
                          <a:cs typeface="Verdana"/>
                        </a:rPr>
                        <a:t>D</a:t>
                      </a:r>
                      <a:r>
                        <a:rPr sz="1200" spc="-5" dirty="0">
                          <a:latin typeface="Verdana"/>
                          <a:cs typeface="Verdana"/>
                        </a:rPr>
                        <a:t>id</a:t>
                      </a:r>
                      <a:r>
                        <a:rPr sz="1200" dirty="0">
                          <a:latin typeface="Verdana"/>
                          <a:cs typeface="Verdana"/>
                        </a:rPr>
                        <a:t>a</a:t>
                      </a:r>
                      <a:r>
                        <a:rPr sz="1200" spc="-10" dirty="0">
                          <a:latin typeface="Verdana"/>
                          <a:cs typeface="Verdana"/>
                        </a:rPr>
                        <a:t>t</a:t>
                      </a:r>
                      <a:r>
                        <a:rPr sz="1200" spc="-5" dirty="0">
                          <a:latin typeface="Verdana"/>
                          <a:cs typeface="Verdana"/>
                        </a:rPr>
                        <a:t>ti</a:t>
                      </a:r>
                      <a:r>
                        <a:rPr sz="1200" dirty="0">
                          <a:latin typeface="Verdana"/>
                          <a:cs typeface="Verdana"/>
                        </a:rPr>
                        <a:t>c</a:t>
                      </a:r>
                      <a:r>
                        <a:rPr sz="1200" spc="-5" dirty="0">
                          <a:latin typeface="Verdana"/>
                          <a:cs typeface="Verdana"/>
                        </a:rPr>
                        <a:t>h</a:t>
                      </a:r>
                      <a:r>
                        <a:rPr sz="1200" dirty="0">
                          <a:latin typeface="Verdana"/>
                          <a:cs typeface="Verdana"/>
                        </a:rPr>
                        <a:t>e</a:t>
                      </a:r>
                      <a:endParaRPr sz="1200">
                        <a:latin typeface="Verdana"/>
                        <a:cs typeface="Verdana"/>
                      </a:endParaRPr>
                    </a:p>
                  </a:txBody>
                  <a:tcPr marL="0" marR="0" marT="33655" marB="0">
                    <a:lnL w="12700">
                      <a:solidFill>
                        <a:srgbClr val="FDFFFF"/>
                      </a:solidFill>
                      <a:prstDash val="solid"/>
                    </a:lnL>
                    <a:lnR w="12700">
                      <a:solidFill>
                        <a:srgbClr val="FDFFFF"/>
                      </a:solidFill>
                      <a:prstDash val="solid"/>
                    </a:lnR>
                    <a:lnT w="12700">
                      <a:solidFill>
                        <a:srgbClr val="FDFFFF"/>
                      </a:solidFill>
                      <a:prstDash val="solid"/>
                    </a:lnT>
                    <a:lnB w="12700">
                      <a:solidFill>
                        <a:srgbClr val="FDFFFF"/>
                      </a:solidFill>
                      <a:prstDash val="solid"/>
                    </a:lnB>
                    <a:solidFill>
                      <a:srgbClr val="E7E9EB"/>
                    </a:solidFill>
                  </a:tcPr>
                </a:tc>
                <a:tc>
                  <a:txBody>
                    <a:bodyPr/>
                    <a:lstStyle/>
                    <a:p>
                      <a:pPr marL="68580" marR="844550">
                        <a:lnSpc>
                          <a:spcPct val="100000"/>
                        </a:lnSpc>
                        <a:spcBef>
                          <a:spcPts val="265"/>
                        </a:spcBef>
                      </a:pPr>
                      <a:r>
                        <a:rPr sz="1200" dirty="0">
                          <a:latin typeface="Verdana"/>
                          <a:cs typeface="Verdana"/>
                        </a:rPr>
                        <a:t>D</a:t>
                      </a:r>
                      <a:r>
                        <a:rPr sz="1200" spc="-5" dirty="0">
                          <a:latin typeface="Verdana"/>
                          <a:cs typeface="Verdana"/>
                        </a:rPr>
                        <a:t>ip</a:t>
                      </a:r>
                      <a:r>
                        <a:rPr sz="1200" dirty="0">
                          <a:latin typeface="Verdana"/>
                          <a:cs typeface="Verdana"/>
                        </a:rPr>
                        <a:t>art</a:t>
                      </a:r>
                      <a:r>
                        <a:rPr sz="1200" spc="-5" dirty="0">
                          <a:latin typeface="Verdana"/>
                          <a:cs typeface="Verdana"/>
                        </a:rPr>
                        <a:t>im</a:t>
                      </a:r>
                      <a:r>
                        <a:rPr sz="1200" dirty="0">
                          <a:latin typeface="Verdana"/>
                          <a:cs typeface="Verdana"/>
                        </a:rPr>
                        <a:t>e</a:t>
                      </a:r>
                      <a:r>
                        <a:rPr sz="1200" spc="-5" dirty="0">
                          <a:latin typeface="Verdana"/>
                          <a:cs typeface="Verdana"/>
                        </a:rPr>
                        <a:t>nt</a:t>
                      </a:r>
                      <a:r>
                        <a:rPr sz="1200" dirty="0">
                          <a:latin typeface="Verdana"/>
                          <a:cs typeface="Verdana"/>
                        </a:rPr>
                        <a:t>o/  </a:t>
                      </a:r>
                      <a:r>
                        <a:rPr sz="1200" spc="-5" dirty="0">
                          <a:latin typeface="Verdana"/>
                          <a:cs typeface="Verdana"/>
                        </a:rPr>
                        <a:t>Coordinatore</a:t>
                      </a:r>
                      <a:endParaRPr sz="1200">
                        <a:latin typeface="Verdana"/>
                        <a:cs typeface="Verdana"/>
                      </a:endParaRPr>
                    </a:p>
                  </a:txBody>
                  <a:tcPr marL="0" marR="0" marT="33655" marB="0">
                    <a:lnL w="12700">
                      <a:solidFill>
                        <a:srgbClr val="FDFFFF"/>
                      </a:solidFill>
                      <a:prstDash val="solid"/>
                    </a:lnL>
                    <a:lnR w="12700">
                      <a:solidFill>
                        <a:srgbClr val="FDFFFF"/>
                      </a:solidFill>
                      <a:prstDash val="solid"/>
                    </a:lnR>
                    <a:lnT w="12700">
                      <a:solidFill>
                        <a:srgbClr val="FDFFFF"/>
                      </a:solidFill>
                      <a:prstDash val="solid"/>
                    </a:lnT>
                    <a:lnB w="12700">
                      <a:solidFill>
                        <a:srgbClr val="FDFFFF"/>
                      </a:solidFill>
                      <a:prstDash val="solid"/>
                    </a:lnB>
                    <a:solidFill>
                      <a:srgbClr val="E7E9EB"/>
                    </a:solidFill>
                  </a:tcPr>
                </a:tc>
                <a:tc>
                  <a:txBody>
                    <a:bodyPr/>
                    <a:lstStyle/>
                    <a:p>
                      <a:pPr marL="241300" indent="-172720">
                        <a:lnSpc>
                          <a:spcPct val="100000"/>
                        </a:lnSpc>
                        <a:spcBef>
                          <a:spcPts val="270"/>
                        </a:spcBef>
                        <a:buFont typeface="Arial"/>
                        <a:buChar char="•"/>
                        <a:tabLst>
                          <a:tab pos="241300" algn="l"/>
                          <a:tab pos="241935" algn="l"/>
                        </a:tabLst>
                      </a:pPr>
                      <a:r>
                        <a:rPr sz="1000" i="1" spc="-5" dirty="0">
                          <a:latin typeface="Verdana"/>
                          <a:cs typeface="Verdana"/>
                        </a:rPr>
                        <a:t>Definizione </a:t>
                      </a:r>
                      <a:r>
                        <a:rPr sz="1000" i="1" spc="-10" dirty="0">
                          <a:latin typeface="Verdana"/>
                          <a:cs typeface="Verdana"/>
                        </a:rPr>
                        <a:t>del </a:t>
                      </a:r>
                      <a:r>
                        <a:rPr sz="1000" i="1" spc="-5" dirty="0">
                          <a:latin typeface="Verdana"/>
                          <a:cs typeface="Verdana"/>
                        </a:rPr>
                        <a:t>progetto di ricerca </a:t>
                      </a:r>
                      <a:r>
                        <a:rPr sz="1000" i="1" spc="-10" dirty="0">
                          <a:latin typeface="Verdana"/>
                          <a:cs typeface="Verdana"/>
                        </a:rPr>
                        <a:t>con </a:t>
                      </a:r>
                      <a:r>
                        <a:rPr sz="1000" i="1" spc="-5" dirty="0">
                          <a:latin typeface="Verdana"/>
                          <a:cs typeface="Verdana"/>
                        </a:rPr>
                        <a:t>il</a:t>
                      </a:r>
                      <a:r>
                        <a:rPr sz="1000" i="1" spc="150" dirty="0">
                          <a:latin typeface="Verdana"/>
                          <a:cs typeface="Verdana"/>
                        </a:rPr>
                        <a:t> </a:t>
                      </a:r>
                      <a:r>
                        <a:rPr sz="1000" i="1" spc="-5" dirty="0">
                          <a:latin typeface="Verdana"/>
                          <a:cs typeface="Verdana"/>
                        </a:rPr>
                        <a:t>Supervisore</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Definizione del piano di studi e della frequenza dei</a:t>
                      </a:r>
                      <a:r>
                        <a:rPr sz="1000" i="1" spc="125" dirty="0">
                          <a:latin typeface="Verdana"/>
                          <a:cs typeface="Verdana"/>
                        </a:rPr>
                        <a:t> </a:t>
                      </a:r>
                      <a:r>
                        <a:rPr sz="1000" i="1" spc="-10" dirty="0">
                          <a:latin typeface="Verdana"/>
                          <a:cs typeface="Verdana"/>
                        </a:rPr>
                        <a:t>corsi</a:t>
                      </a:r>
                      <a:endParaRPr sz="1000">
                        <a:latin typeface="Verdana"/>
                        <a:cs typeface="Verdana"/>
                      </a:endParaRPr>
                    </a:p>
                    <a:p>
                      <a:pPr marL="241300" indent="-172720">
                        <a:lnSpc>
                          <a:spcPct val="100000"/>
                        </a:lnSpc>
                        <a:spcBef>
                          <a:spcPts val="5"/>
                        </a:spcBef>
                        <a:buFont typeface="Arial"/>
                        <a:buChar char="•"/>
                        <a:tabLst>
                          <a:tab pos="241300" algn="l"/>
                          <a:tab pos="241935" algn="l"/>
                        </a:tabLst>
                      </a:pPr>
                      <a:r>
                        <a:rPr sz="1000" i="1" spc="-5" dirty="0">
                          <a:latin typeface="Verdana"/>
                          <a:cs typeface="Verdana"/>
                        </a:rPr>
                        <a:t>Proposte da avanzare al Collegio (proroghe,</a:t>
                      </a:r>
                      <a:r>
                        <a:rPr sz="1000" i="1" spc="135" dirty="0">
                          <a:latin typeface="Verdana"/>
                          <a:cs typeface="Verdana"/>
                        </a:rPr>
                        <a:t> </a:t>
                      </a:r>
                      <a:r>
                        <a:rPr sz="1000" i="1" spc="-5" dirty="0">
                          <a:latin typeface="Verdana"/>
                          <a:cs typeface="Verdana"/>
                        </a:rPr>
                        <a:t>sospensioni,</a:t>
                      </a:r>
                      <a:endParaRPr sz="1000">
                        <a:latin typeface="Verdana"/>
                        <a:cs typeface="Verdana"/>
                      </a:endParaRPr>
                    </a:p>
                    <a:p>
                      <a:pPr marL="241300">
                        <a:lnSpc>
                          <a:spcPct val="100000"/>
                        </a:lnSpc>
                      </a:pPr>
                      <a:r>
                        <a:rPr sz="1000" i="1" spc="-5" dirty="0">
                          <a:latin typeface="Verdana"/>
                          <a:cs typeface="Verdana"/>
                        </a:rPr>
                        <a:t>compatibilità lavorativa, rinuncia alla</a:t>
                      </a:r>
                      <a:r>
                        <a:rPr sz="1000" i="1" spc="60" dirty="0">
                          <a:latin typeface="Verdana"/>
                          <a:cs typeface="Verdana"/>
                        </a:rPr>
                        <a:t> </a:t>
                      </a:r>
                      <a:r>
                        <a:rPr sz="1000" i="1" spc="-5" dirty="0">
                          <a:latin typeface="Verdana"/>
                          <a:cs typeface="Verdana"/>
                        </a:rPr>
                        <a:t>borsa…)</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Richiesta utilizzo</a:t>
                      </a:r>
                      <a:r>
                        <a:rPr sz="1000" i="1" spc="30" dirty="0">
                          <a:latin typeface="Verdana"/>
                          <a:cs typeface="Verdana"/>
                        </a:rPr>
                        <a:t> </a:t>
                      </a:r>
                      <a:r>
                        <a:rPr sz="1000" i="1" spc="-5" dirty="0">
                          <a:latin typeface="Verdana"/>
                          <a:cs typeface="Verdana"/>
                        </a:rPr>
                        <a:t>budget</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Richiesta autorizzazione </a:t>
                      </a:r>
                      <a:r>
                        <a:rPr sz="1000" i="1" spc="-10" dirty="0">
                          <a:latin typeface="Verdana"/>
                          <a:cs typeface="Verdana"/>
                        </a:rPr>
                        <a:t>estero </a:t>
                      </a:r>
                      <a:r>
                        <a:rPr sz="1000" i="1" spc="-5" dirty="0">
                          <a:latin typeface="Verdana"/>
                          <a:cs typeface="Verdana"/>
                        </a:rPr>
                        <a:t>e</a:t>
                      </a:r>
                      <a:r>
                        <a:rPr sz="1000" i="1" spc="130" dirty="0">
                          <a:latin typeface="Verdana"/>
                          <a:cs typeface="Verdana"/>
                        </a:rPr>
                        <a:t> </a:t>
                      </a:r>
                      <a:r>
                        <a:rPr sz="1000" i="1" spc="-5" dirty="0">
                          <a:latin typeface="Verdana"/>
                          <a:cs typeface="Verdana"/>
                        </a:rPr>
                        <a:t>maggiorazione</a:t>
                      </a:r>
                      <a:endParaRPr sz="1000">
                        <a:latin typeface="Verdana"/>
                        <a:cs typeface="Verdana"/>
                      </a:endParaRPr>
                    </a:p>
                    <a:p>
                      <a:pPr marL="241300" indent="-172720">
                        <a:lnSpc>
                          <a:spcPct val="100000"/>
                        </a:lnSpc>
                        <a:buFont typeface="Arial"/>
                        <a:buChar char="•"/>
                        <a:tabLst>
                          <a:tab pos="241300" algn="l"/>
                          <a:tab pos="241935" algn="l"/>
                        </a:tabLst>
                      </a:pPr>
                      <a:r>
                        <a:rPr sz="1000" i="1" spc="-5" dirty="0">
                          <a:latin typeface="Verdana"/>
                          <a:cs typeface="Verdana"/>
                        </a:rPr>
                        <a:t>Consegna della relazione annuale sulle</a:t>
                      </a:r>
                      <a:r>
                        <a:rPr sz="1000" i="1" spc="105" dirty="0">
                          <a:latin typeface="Verdana"/>
                          <a:cs typeface="Verdana"/>
                        </a:rPr>
                        <a:t> </a:t>
                      </a:r>
                      <a:r>
                        <a:rPr sz="1000" i="1" spc="-5" dirty="0">
                          <a:latin typeface="Verdana"/>
                          <a:cs typeface="Verdana"/>
                        </a:rPr>
                        <a:t>attività</a:t>
                      </a:r>
                      <a:endParaRPr sz="1000">
                        <a:latin typeface="Verdana"/>
                        <a:cs typeface="Verdana"/>
                      </a:endParaRPr>
                    </a:p>
                    <a:p>
                      <a:pPr marL="241300" indent="-172720">
                        <a:lnSpc>
                          <a:spcPct val="100000"/>
                        </a:lnSpc>
                        <a:buFont typeface="Arial"/>
                        <a:buChar char="•"/>
                        <a:tabLst>
                          <a:tab pos="241300" algn="l"/>
                          <a:tab pos="241935" algn="l"/>
                        </a:tabLst>
                      </a:pPr>
                      <a:r>
                        <a:rPr sz="1000" i="1" spc="-10" dirty="0">
                          <a:latin typeface="Verdana"/>
                          <a:cs typeface="Verdana"/>
                        </a:rPr>
                        <a:t>Offerta </a:t>
                      </a:r>
                      <a:r>
                        <a:rPr sz="1000" i="1" spc="-5" dirty="0">
                          <a:latin typeface="Verdana"/>
                          <a:cs typeface="Verdana"/>
                        </a:rPr>
                        <a:t>didattica, corsi e</a:t>
                      </a:r>
                      <a:r>
                        <a:rPr sz="1000" i="1" spc="90" dirty="0">
                          <a:latin typeface="Verdana"/>
                          <a:cs typeface="Verdana"/>
                        </a:rPr>
                        <a:t> </a:t>
                      </a:r>
                      <a:r>
                        <a:rPr sz="1000" i="1" spc="-5" dirty="0">
                          <a:latin typeface="Verdana"/>
                          <a:cs typeface="Verdana"/>
                        </a:rPr>
                        <a:t>seminari</a:t>
                      </a:r>
                      <a:endParaRPr sz="1000">
                        <a:latin typeface="Verdana"/>
                        <a:cs typeface="Verdana"/>
                      </a:endParaRPr>
                    </a:p>
                  </a:txBody>
                  <a:tcPr marL="0" marR="0" marT="34290" marB="0">
                    <a:lnL w="12700">
                      <a:solidFill>
                        <a:srgbClr val="FDFFFF"/>
                      </a:solidFill>
                      <a:prstDash val="solid"/>
                    </a:lnL>
                    <a:lnR w="12700">
                      <a:solidFill>
                        <a:srgbClr val="FDFFFF"/>
                      </a:solidFill>
                      <a:prstDash val="solid"/>
                    </a:lnR>
                    <a:lnT w="12700">
                      <a:solidFill>
                        <a:srgbClr val="FDFFFF"/>
                      </a:solidFill>
                      <a:prstDash val="solid"/>
                    </a:lnT>
                    <a:lnB w="12700">
                      <a:solidFill>
                        <a:srgbClr val="FDFFFF"/>
                      </a:solidFill>
                      <a:prstDash val="solid"/>
                    </a:lnB>
                    <a:solidFill>
                      <a:srgbClr val="E7E9EB"/>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4208" y="1302258"/>
            <a:ext cx="8058784" cy="2204720"/>
          </a:xfrm>
          <a:prstGeom prst="rect">
            <a:avLst/>
          </a:prstGeom>
        </p:spPr>
        <p:txBody>
          <a:bodyPr vert="horz" wrap="square" lIns="0" tIns="12065" rIns="0" bIns="0" rtlCol="0">
            <a:spAutoFit/>
          </a:bodyPr>
          <a:lstStyle/>
          <a:p>
            <a:pPr marL="12700">
              <a:lnSpc>
                <a:spcPct val="100000"/>
              </a:lnSpc>
              <a:spcBef>
                <a:spcPts val="95"/>
              </a:spcBef>
            </a:pPr>
            <a:r>
              <a:rPr sz="1300" spc="-20" dirty="0">
                <a:solidFill>
                  <a:srgbClr val="212121"/>
                </a:solidFill>
                <a:latin typeface="Verdana"/>
                <a:cs typeface="Verdana"/>
              </a:rPr>
              <a:t>Per </a:t>
            </a:r>
            <a:r>
              <a:rPr sz="1300" spc="-10" dirty="0">
                <a:solidFill>
                  <a:srgbClr val="212121"/>
                </a:solidFill>
                <a:latin typeface="Verdana"/>
                <a:cs typeface="Verdana"/>
              </a:rPr>
              <a:t>ogni </a:t>
            </a:r>
            <a:r>
              <a:rPr sz="1300" spc="-5" dirty="0">
                <a:solidFill>
                  <a:srgbClr val="212121"/>
                </a:solidFill>
                <a:latin typeface="Verdana"/>
                <a:cs typeface="Verdana"/>
              </a:rPr>
              <a:t>corso di </a:t>
            </a:r>
            <a:r>
              <a:rPr sz="1300" spc="-10" dirty="0">
                <a:solidFill>
                  <a:srgbClr val="212121"/>
                </a:solidFill>
                <a:latin typeface="Verdana"/>
                <a:cs typeface="Verdana"/>
              </a:rPr>
              <a:t>dottorato </a:t>
            </a:r>
            <a:r>
              <a:rPr sz="1300" spc="-5" dirty="0">
                <a:solidFill>
                  <a:srgbClr val="212121"/>
                </a:solidFill>
                <a:latin typeface="Verdana"/>
                <a:cs typeface="Verdana"/>
              </a:rPr>
              <a:t>sono eletti </a:t>
            </a:r>
            <a:r>
              <a:rPr sz="1300" b="1" spc="-5" dirty="0">
                <a:solidFill>
                  <a:srgbClr val="A93837"/>
                </a:solidFill>
                <a:latin typeface="Verdana"/>
                <a:cs typeface="Verdana"/>
              </a:rPr>
              <a:t>due rappresentanti dei</a:t>
            </a:r>
            <a:r>
              <a:rPr sz="1300" b="1" spc="180" dirty="0">
                <a:solidFill>
                  <a:srgbClr val="A93837"/>
                </a:solidFill>
                <a:latin typeface="Verdana"/>
                <a:cs typeface="Verdana"/>
              </a:rPr>
              <a:t> </a:t>
            </a:r>
            <a:r>
              <a:rPr sz="1300" b="1" spc="-5" dirty="0">
                <a:solidFill>
                  <a:srgbClr val="A93837"/>
                </a:solidFill>
                <a:latin typeface="Verdana"/>
                <a:cs typeface="Verdana"/>
              </a:rPr>
              <a:t>dottorandi</a:t>
            </a:r>
            <a:r>
              <a:rPr sz="1300" spc="-5" dirty="0">
                <a:solidFill>
                  <a:srgbClr val="212121"/>
                </a:solidFill>
                <a:latin typeface="Verdana"/>
                <a:cs typeface="Verdana"/>
              </a:rPr>
              <a:t>.</a:t>
            </a:r>
            <a:endParaRPr sz="1300" dirty="0">
              <a:latin typeface="Verdana"/>
              <a:cs typeface="Verdana"/>
            </a:endParaRPr>
          </a:p>
          <a:p>
            <a:pPr>
              <a:lnSpc>
                <a:spcPct val="100000"/>
              </a:lnSpc>
              <a:spcBef>
                <a:spcPts val="50"/>
              </a:spcBef>
            </a:pPr>
            <a:endParaRPr sz="1300" dirty="0">
              <a:latin typeface="Verdana"/>
              <a:cs typeface="Verdana"/>
            </a:endParaRPr>
          </a:p>
          <a:p>
            <a:pPr marL="12700">
              <a:lnSpc>
                <a:spcPct val="100000"/>
              </a:lnSpc>
            </a:pPr>
            <a:r>
              <a:rPr sz="1300" spc="-5" dirty="0">
                <a:solidFill>
                  <a:srgbClr val="212121"/>
                </a:solidFill>
                <a:latin typeface="Verdana"/>
                <a:cs typeface="Verdana"/>
              </a:rPr>
              <a:t>I </a:t>
            </a:r>
            <a:r>
              <a:rPr sz="1300" spc="-10" dirty="0">
                <a:solidFill>
                  <a:srgbClr val="212121"/>
                </a:solidFill>
                <a:latin typeface="Verdana"/>
                <a:cs typeface="Verdana"/>
              </a:rPr>
              <a:t>rappresentanti durano </a:t>
            </a:r>
            <a:r>
              <a:rPr sz="1300" spc="-5" dirty="0">
                <a:solidFill>
                  <a:srgbClr val="212121"/>
                </a:solidFill>
                <a:latin typeface="Verdana"/>
                <a:cs typeface="Verdana"/>
              </a:rPr>
              <a:t>in carica </a:t>
            </a:r>
            <a:r>
              <a:rPr sz="1300" spc="-10" dirty="0">
                <a:solidFill>
                  <a:srgbClr val="212121"/>
                </a:solidFill>
                <a:latin typeface="Verdana"/>
                <a:cs typeface="Verdana"/>
              </a:rPr>
              <a:t>due</a:t>
            </a:r>
            <a:r>
              <a:rPr sz="1300" spc="130" dirty="0">
                <a:solidFill>
                  <a:srgbClr val="212121"/>
                </a:solidFill>
                <a:latin typeface="Verdana"/>
                <a:cs typeface="Verdana"/>
              </a:rPr>
              <a:t> </a:t>
            </a:r>
            <a:r>
              <a:rPr sz="1300" spc="-5" dirty="0">
                <a:solidFill>
                  <a:srgbClr val="212121"/>
                </a:solidFill>
                <a:latin typeface="Verdana"/>
                <a:cs typeface="Verdana"/>
              </a:rPr>
              <a:t>anni.</a:t>
            </a:r>
            <a:endParaRPr sz="1300" dirty="0">
              <a:latin typeface="Verdana"/>
              <a:cs typeface="Verdana"/>
            </a:endParaRPr>
          </a:p>
          <a:p>
            <a:pPr marL="12700" marR="270510">
              <a:lnSpc>
                <a:spcPct val="115399"/>
              </a:lnSpc>
              <a:spcBef>
                <a:spcPts val="805"/>
              </a:spcBef>
            </a:pPr>
            <a:r>
              <a:rPr sz="1300" spc="-5" dirty="0">
                <a:solidFill>
                  <a:srgbClr val="212121"/>
                </a:solidFill>
                <a:latin typeface="Verdana"/>
                <a:cs typeface="Verdana"/>
              </a:rPr>
              <a:t>Sono un importante </a:t>
            </a:r>
            <a:r>
              <a:rPr sz="1300" spc="-10" dirty="0">
                <a:solidFill>
                  <a:srgbClr val="212121"/>
                </a:solidFill>
                <a:latin typeface="Verdana"/>
                <a:cs typeface="Verdana"/>
              </a:rPr>
              <a:t>punto </a:t>
            </a:r>
            <a:r>
              <a:rPr sz="1300" spc="-5" dirty="0">
                <a:solidFill>
                  <a:srgbClr val="212121"/>
                </a:solidFill>
                <a:latin typeface="Verdana"/>
                <a:cs typeface="Verdana"/>
              </a:rPr>
              <a:t>di riferimento e si fanno </a:t>
            </a:r>
            <a:r>
              <a:rPr sz="1300" spc="-10" dirty="0">
                <a:solidFill>
                  <a:srgbClr val="212121"/>
                </a:solidFill>
                <a:latin typeface="Verdana"/>
                <a:cs typeface="Verdana"/>
              </a:rPr>
              <a:t>portavoce </a:t>
            </a:r>
            <a:r>
              <a:rPr sz="1300" spc="-5" dirty="0">
                <a:solidFill>
                  <a:srgbClr val="212121"/>
                </a:solidFill>
                <a:latin typeface="Verdana"/>
                <a:cs typeface="Verdana"/>
              </a:rPr>
              <a:t>delle </a:t>
            </a:r>
            <a:r>
              <a:rPr sz="1300" spc="-10" dirty="0">
                <a:solidFill>
                  <a:srgbClr val="212121"/>
                </a:solidFill>
                <a:latin typeface="Verdana"/>
                <a:cs typeface="Verdana"/>
              </a:rPr>
              <a:t>esigenze </a:t>
            </a:r>
            <a:r>
              <a:rPr sz="1300" spc="-5" dirty="0">
                <a:solidFill>
                  <a:srgbClr val="212121"/>
                </a:solidFill>
                <a:latin typeface="Verdana"/>
                <a:cs typeface="Verdana"/>
              </a:rPr>
              <a:t>e </a:t>
            </a:r>
            <a:r>
              <a:rPr sz="1300" spc="-10" dirty="0">
                <a:solidFill>
                  <a:srgbClr val="212121"/>
                </a:solidFill>
                <a:latin typeface="Verdana"/>
                <a:cs typeface="Verdana"/>
              </a:rPr>
              <a:t>dei </a:t>
            </a:r>
            <a:r>
              <a:rPr sz="1300" spc="-5" dirty="0">
                <a:solidFill>
                  <a:srgbClr val="212121"/>
                </a:solidFill>
                <a:latin typeface="Verdana"/>
                <a:cs typeface="Verdana"/>
              </a:rPr>
              <a:t>bisogni </a:t>
            </a:r>
            <a:r>
              <a:rPr sz="1300" spc="-10" dirty="0">
                <a:solidFill>
                  <a:srgbClr val="212121"/>
                </a:solidFill>
                <a:latin typeface="Verdana"/>
                <a:cs typeface="Verdana"/>
              </a:rPr>
              <a:t>dei  dottorandi presso </a:t>
            </a:r>
            <a:r>
              <a:rPr sz="1300" spc="-5" dirty="0">
                <a:solidFill>
                  <a:srgbClr val="212121"/>
                </a:solidFill>
                <a:latin typeface="Verdana"/>
                <a:cs typeface="Verdana"/>
              </a:rPr>
              <a:t>il </a:t>
            </a:r>
            <a:r>
              <a:rPr sz="1300" spc="-10" dirty="0">
                <a:solidFill>
                  <a:srgbClr val="212121"/>
                </a:solidFill>
                <a:latin typeface="Verdana"/>
                <a:cs typeface="Verdana"/>
              </a:rPr>
              <a:t>Collegio, </a:t>
            </a:r>
            <a:r>
              <a:rPr sz="1300" spc="-5" dirty="0">
                <a:solidFill>
                  <a:srgbClr val="212121"/>
                </a:solidFill>
                <a:latin typeface="Verdana"/>
                <a:cs typeface="Verdana"/>
              </a:rPr>
              <a:t>il Consiglio di Dipartimento e in </a:t>
            </a:r>
            <a:r>
              <a:rPr sz="1300" spc="-10" dirty="0">
                <a:solidFill>
                  <a:srgbClr val="212121"/>
                </a:solidFill>
                <a:latin typeface="Verdana"/>
                <a:cs typeface="Verdana"/>
              </a:rPr>
              <a:t>ogni altra sede </a:t>
            </a:r>
            <a:r>
              <a:rPr sz="1300" spc="-5" dirty="0">
                <a:solidFill>
                  <a:srgbClr val="212121"/>
                </a:solidFill>
                <a:latin typeface="Verdana"/>
                <a:cs typeface="Verdana"/>
              </a:rPr>
              <a:t>istituzionale  necessaria.</a:t>
            </a:r>
            <a:endParaRPr sz="1300" dirty="0">
              <a:latin typeface="Verdana"/>
              <a:cs typeface="Verdana"/>
            </a:endParaRPr>
          </a:p>
          <a:p>
            <a:pPr marL="12700" marR="5080">
              <a:lnSpc>
                <a:spcPct val="115399"/>
              </a:lnSpc>
              <a:spcBef>
                <a:spcPts val="805"/>
              </a:spcBef>
            </a:pPr>
            <a:r>
              <a:rPr sz="1300" spc="-20" dirty="0">
                <a:solidFill>
                  <a:srgbClr val="212121"/>
                </a:solidFill>
                <a:latin typeface="Verdana"/>
                <a:cs typeface="Verdana"/>
              </a:rPr>
              <a:t>Per </a:t>
            </a:r>
            <a:r>
              <a:rPr sz="1300" spc="-5" dirty="0">
                <a:solidFill>
                  <a:srgbClr val="212121"/>
                </a:solidFill>
                <a:latin typeface="Verdana"/>
                <a:cs typeface="Verdana"/>
              </a:rPr>
              <a:t>mantenere un aggiornamento costante e facilitare la comunicazione, si consiglia di verificare  l'esistenza di </a:t>
            </a:r>
            <a:r>
              <a:rPr sz="1300" spc="-10" dirty="0">
                <a:solidFill>
                  <a:srgbClr val="212121"/>
                </a:solidFill>
                <a:latin typeface="Verdana"/>
                <a:cs typeface="Verdana"/>
              </a:rPr>
              <a:t>una </a:t>
            </a:r>
            <a:r>
              <a:rPr sz="1300" spc="-5" dirty="0">
                <a:solidFill>
                  <a:srgbClr val="212121"/>
                </a:solidFill>
                <a:latin typeface="Verdana"/>
                <a:cs typeface="Verdana"/>
              </a:rPr>
              <a:t>mailing list o di un </a:t>
            </a:r>
            <a:r>
              <a:rPr sz="1300" spc="-10" dirty="0">
                <a:solidFill>
                  <a:srgbClr val="212121"/>
                </a:solidFill>
                <a:latin typeface="Verdana"/>
                <a:cs typeface="Verdana"/>
              </a:rPr>
              <a:t>gruppo </a:t>
            </a:r>
            <a:r>
              <a:rPr sz="1300" spc="-5" dirty="0">
                <a:solidFill>
                  <a:srgbClr val="212121"/>
                </a:solidFill>
                <a:latin typeface="Verdana"/>
                <a:cs typeface="Verdana"/>
              </a:rPr>
              <a:t>di messaggistica </a:t>
            </a:r>
            <a:r>
              <a:rPr sz="1300" spc="-10" dirty="0">
                <a:solidFill>
                  <a:srgbClr val="212121"/>
                </a:solidFill>
                <a:latin typeface="Verdana"/>
                <a:cs typeface="Verdana"/>
              </a:rPr>
              <a:t>(come </a:t>
            </a:r>
            <a:r>
              <a:rPr sz="1300" spc="-5" dirty="0">
                <a:solidFill>
                  <a:srgbClr val="212121"/>
                </a:solidFill>
                <a:latin typeface="Verdana"/>
                <a:cs typeface="Verdana"/>
              </a:rPr>
              <a:t>WhatsApp) specifico </a:t>
            </a:r>
            <a:r>
              <a:rPr sz="1300" spc="-10" dirty="0">
                <a:solidFill>
                  <a:srgbClr val="212121"/>
                </a:solidFill>
                <a:latin typeface="Verdana"/>
                <a:cs typeface="Verdana"/>
              </a:rPr>
              <a:t>per </a:t>
            </a:r>
            <a:r>
              <a:rPr sz="1300" spc="-5" dirty="0">
                <a:solidFill>
                  <a:srgbClr val="212121"/>
                </a:solidFill>
                <a:latin typeface="Verdana"/>
                <a:cs typeface="Verdana"/>
              </a:rPr>
              <a:t>il  proprio corso </a:t>
            </a:r>
            <a:r>
              <a:rPr sz="1300" spc="-10" dirty="0">
                <a:solidFill>
                  <a:srgbClr val="212121"/>
                </a:solidFill>
                <a:latin typeface="Verdana"/>
                <a:cs typeface="Verdana"/>
              </a:rPr>
              <a:t>di</a:t>
            </a:r>
            <a:r>
              <a:rPr sz="1300" spc="35" dirty="0">
                <a:solidFill>
                  <a:srgbClr val="212121"/>
                </a:solidFill>
                <a:latin typeface="Verdana"/>
                <a:cs typeface="Verdana"/>
              </a:rPr>
              <a:t> </a:t>
            </a:r>
            <a:r>
              <a:rPr sz="1300" spc="-5" dirty="0">
                <a:solidFill>
                  <a:srgbClr val="212121"/>
                </a:solidFill>
                <a:latin typeface="Verdana"/>
                <a:cs typeface="Verdana"/>
              </a:rPr>
              <a:t>dottorato.</a:t>
            </a:r>
            <a:endParaRPr sz="1300" dirty="0">
              <a:latin typeface="Verdana"/>
              <a:cs typeface="Verdana"/>
            </a:endParaRPr>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37</a:t>
            </a:fld>
            <a:endParaRPr spc="15" dirty="0"/>
          </a:p>
        </p:txBody>
      </p:sp>
      <p:sp>
        <p:nvSpPr>
          <p:cNvPr id="3" name="object 3"/>
          <p:cNvSpPr txBox="1">
            <a:spLocks noGrp="1"/>
          </p:cNvSpPr>
          <p:nvPr>
            <p:ph type="title"/>
          </p:nvPr>
        </p:nvSpPr>
        <p:spPr>
          <a:xfrm>
            <a:off x="2652522" y="667257"/>
            <a:ext cx="3838575" cy="330835"/>
          </a:xfrm>
          <a:prstGeom prst="rect">
            <a:avLst/>
          </a:prstGeom>
        </p:spPr>
        <p:txBody>
          <a:bodyPr vert="horz" wrap="square" lIns="0" tIns="13335" rIns="0" bIns="0" rtlCol="0">
            <a:spAutoFit/>
          </a:bodyPr>
          <a:lstStyle/>
          <a:p>
            <a:pPr marL="12700">
              <a:lnSpc>
                <a:spcPct val="100000"/>
              </a:lnSpc>
              <a:spcBef>
                <a:spcPts val="105"/>
              </a:spcBef>
            </a:pPr>
            <a:r>
              <a:rPr spc="-5" dirty="0">
                <a:solidFill>
                  <a:srgbClr val="455C79"/>
                </a:solidFill>
              </a:rPr>
              <a:t>Rappresentanti</a:t>
            </a:r>
            <a:r>
              <a:rPr spc="-60" dirty="0">
                <a:solidFill>
                  <a:srgbClr val="455C79"/>
                </a:solidFill>
              </a:rPr>
              <a:t> </a:t>
            </a:r>
            <a:r>
              <a:rPr dirty="0">
                <a:solidFill>
                  <a:srgbClr val="455C79"/>
                </a:solidFill>
              </a:rPr>
              <a:t>Dottorandi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675545C-BC3F-4889-8A2E-726ADB20527E}"/>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3" name="Segnaposto numero diapositiva 2">
            <a:extLst>
              <a:ext uri="{FF2B5EF4-FFF2-40B4-BE49-F238E27FC236}">
                <a16:creationId xmlns:a16="http://schemas.microsoft.com/office/drawing/2014/main" id="{BE41702E-B06D-4AA2-8FF6-80659FB69F47}"/>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38</a:t>
            </a:fld>
            <a:endParaRPr lang="it-IT" spc="15" dirty="0"/>
          </a:p>
        </p:txBody>
      </p:sp>
      <p:sp>
        <p:nvSpPr>
          <p:cNvPr id="5" name="CasellaDiTesto 4">
            <a:extLst>
              <a:ext uri="{FF2B5EF4-FFF2-40B4-BE49-F238E27FC236}">
                <a16:creationId xmlns:a16="http://schemas.microsoft.com/office/drawing/2014/main" id="{6731FA7C-D068-4C7D-86AD-26B559BD962F}"/>
              </a:ext>
            </a:extLst>
          </p:cNvPr>
          <p:cNvSpPr txBox="1"/>
          <p:nvPr/>
        </p:nvSpPr>
        <p:spPr>
          <a:xfrm>
            <a:off x="762000" y="1200150"/>
            <a:ext cx="7814436" cy="400110"/>
          </a:xfrm>
          <a:prstGeom prst="rect">
            <a:avLst/>
          </a:prstGeom>
          <a:noFill/>
        </p:spPr>
        <p:txBody>
          <a:bodyPr wrap="square" rtlCol="0">
            <a:spAutoFit/>
          </a:bodyPr>
          <a:lstStyle/>
          <a:p>
            <a:pPr algn="ctr"/>
            <a:r>
              <a:rPr lang="it-IT" sz="2000" b="1" dirty="0">
                <a:solidFill>
                  <a:srgbClr val="002060"/>
                </a:solidFill>
                <a:latin typeface="Verdana" panose="020B0604030504040204" pitchFamily="34" charset="0"/>
                <a:ea typeface="Verdana" panose="020B0604030504040204" pitchFamily="34" charset="0"/>
              </a:rPr>
              <a:t>Rappresentanti Dottorato in Scienze Cliniche</a:t>
            </a:r>
          </a:p>
        </p:txBody>
      </p:sp>
      <p:sp>
        <p:nvSpPr>
          <p:cNvPr id="6" name="CasellaDiTesto 5">
            <a:extLst>
              <a:ext uri="{FF2B5EF4-FFF2-40B4-BE49-F238E27FC236}">
                <a16:creationId xmlns:a16="http://schemas.microsoft.com/office/drawing/2014/main" id="{4816095A-8B7F-4917-8A87-4E7F2B3944D1}"/>
              </a:ext>
            </a:extLst>
          </p:cNvPr>
          <p:cNvSpPr txBox="1"/>
          <p:nvPr/>
        </p:nvSpPr>
        <p:spPr>
          <a:xfrm>
            <a:off x="1447800" y="1733550"/>
            <a:ext cx="6324600" cy="2677656"/>
          </a:xfrm>
          <a:prstGeom prst="rect">
            <a:avLst/>
          </a:prstGeom>
          <a:noFill/>
        </p:spPr>
        <p:txBody>
          <a:bodyPr wrap="square" rtlCol="0">
            <a:spAutoFit/>
          </a:bodyPr>
          <a:lstStyle/>
          <a:p>
            <a:endParaRPr lang="it-IT" sz="1600" dirty="0">
              <a:highlight>
                <a:srgbClr val="FFFF00"/>
              </a:highlight>
            </a:endParaRPr>
          </a:p>
          <a:p>
            <a:pPr marL="285750" indent="-285750">
              <a:buFont typeface="Arial" panose="020B0604020202020204" pitchFamily="34" charset="0"/>
              <a:buChar char="•"/>
            </a:pPr>
            <a:r>
              <a:rPr lang="it-IT" sz="1600" dirty="0">
                <a:latin typeface="Verdana" panose="020B0604030504040204" pitchFamily="34" charset="0"/>
                <a:ea typeface="Verdana" panose="020B0604030504040204" pitchFamily="34" charset="0"/>
              </a:rPr>
              <a:t>Dott. Edoardo Biancalana; </a:t>
            </a:r>
            <a:r>
              <a:rPr lang="it-IT" sz="1600" i="1" dirty="0">
                <a:latin typeface="Verdana" panose="020B0604030504040204" pitchFamily="34" charset="0"/>
                <a:ea typeface="Verdana" panose="020B0604030504040204" pitchFamily="34" charset="0"/>
              </a:rPr>
              <a:t>Curriculum di </a:t>
            </a:r>
            <a:r>
              <a:rPr lang="it-IT" i="1" dirty="0">
                <a:latin typeface="Verdana" panose="020B0604030504040204" pitchFamily="34" charset="0"/>
                <a:ea typeface="Verdana" panose="020B0604030504040204" pitchFamily="34" charset="0"/>
              </a:rPr>
              <a:t>Fisiopatologia clinica e dell'invecchiamento, Medicina d'urgenza e Scienze Infermieristiche</a:t>
            </a:r>
            <a:r>
              <a:rPr lang="it-IT" sz="1600" i="1" dirty="0">
                <a:latin typeface="Verdana" panose="020B0604030504040204" pitchFamily="34" charset="0"/>
                <a:ea typeface="Verdana" panose="020B0604030504040204" pitchFamily="34" charset="0"/>
              </a:rPr>
              <a:t> </a:t>
            </a:r>
          </a:p>
          <a:p>
            <a:endParaRPr lang="it-IT" sz="1600" i="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it-IT" sz="1600" dirty="0">
                <a:latin typeface="Verdana" panose="020B0604030504040204" pitchFamily="34" charset="0"/>
                <a:ea typeface="Verdana" panose="020B0604030504040204" pitchFamily="34" charset="0"/>
              </a:rPr>
              <a:t>Dott. Emanuele Vivarelli; </a:t>
            </a:r>
            <a:r>
              <a:rPr lang="it-IT" sz="1600" i="1" dirty="0">
                <a:latin typeface="Verdana" panose="020B0604030504040204" pitchFamily="34" charset="0"/>
                <a:ea typeface="Verdana" panose="020B0604030504040204" pitchFamily="34" charset="0"/>
              </a:rPr>
              <a:t>Curriculum di Medicina e Radiologia Cliniche e Sperimentali   </a:t>
            </a:r>
          </a:p>
          <a:p>
            <a:pPr marL="285750" indent="-285750">
              <a:buFont typeface="Arial" panose="020B0604020202020204" pitchFamily="34" charset="0"/>
              <a:buChar char="•"/>
            </a:pPr>
            <a:endParaRPr lang="it-IT" sz="1600" dirty="0">
              <a:latin typeface="Verdana" panose="020B0604030504040204" pitchFamily="34" charset="0"/>
              <a:ea typeface="Verdana" panose="020B0604030504040204" pitchFamily="34" charset="0"/>
            </a:endParaRPr>
          </a:p>
          <a:p>
            <a:r>
              <a:rPr lang="it-IT" sz="1600" dirty="0">
                <a:latin typeface="Verdana" panose="020B0604030504040204" pitchFamily="34" charset="0"/>
                <a:ea typeface="Verdana" panose="020B0604030504040204" pitchFamily="34" charset="0"/>
              </a:rPr>
              <a:t>Entrambi in carica fino al 10  marzo 2026</a:t>
            </a:r>
          </a:p>
          <a:p>
            <a:endParaRPr lang="it-IT" dirty="0"/>
          </a:p>
        </p:txBody>
      </p:sp>
    </p:spTree>
    <p:extLst>
      <p:ext uri="{BB962C8B-B14F-4D97-AF65-F5344CB8AC3E}">
        <p14:creationId xmlns:p14="http://schemas.microsoft.com/office/powerpoint/2010/main" val="4140608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1D2A4F"/>
          </a:solidFill>
        </p:spPr>
        <p:txBody>
          <a:bodyPr wrap="square" lIns="0" tIns="0" rIns="0" bIns="0" rtlCol="0"/>
          <a:lstStyle/>
          <a:p>
            <a:endParaRPr/>
          </a:p>
        </p:txBody>
      </p:sp>
      <p:sp>
        <p:nvSpPr>
          <p:cNvPr id="3" name="object 3"/>
          <p:cNvSpPr/>
          <p:nvPr/>
        </p:nvSpPr>
        <p:spPr>
          <a:xfrm>
            <a:off x="2723388" y="233171"/>
            <a:ext cx="6420612" cy="491032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23443" y="504571"/>
            <a:ext cx="188912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DFFFF"/>
                </a:solidFill>
              </a:rPr>
              <a:t>Link</a:t>
            </a:r>
            <a:r>
              <a:rPr sz="3000" spc="-95" dirty="0">
                <a:solidFill>
                  <a:srgbClr val="FDFFFF"/>
                </a:solidFill>
              </a:rPr>
              <a:t> </a:t>
            </a:r>
            <a:r>
              <a:rPr sz="3000" spc="-5" dirty="0">
                <a:solidFill>
                  <a:srgbClr val="FDFFFF"/>
                </a:solidFill>
              </a:rPr>
              <a:t>utili</a:t>
            </a:r>
            <a:endParaRPr sz="3000"/>
          </a:p>
        </p:txBody>
      </p:sp>
      <p:sp>
        <p:nvSpPr>
          <p:cNvPr id="5" name="object 5"/>
          <p:cNvSpPr/>
          <p:nvPr/>
        </p:nvSpPr>
        <p:spPr>
          <a:xfrm>
            <a:off x="804672" y="1551432"/>
            <a:ext cx="1784985" cy="1783080"/>
          </a:xfrm>
          <a:custGeom>
            <a:avLst/>
            <a:gdLst/>
            <a:ahLst/>
            <a:cxnLst/>
            <a:rect l="l" t="t" r="r" b="b"/>
            <a:pathLst>
              <a:path w="1784985" h="1783079">
                <a:moveTo>
                  <a:pt x="892302" y="0"/>
                </a:moveTo>
                <a:lnTo>
                  <a:pt x="844912" y="1235"/>
                </a:lnTo>
                <a:lnTo>
                  <a:pt x="798166" y="4902"/>
                </a:lnTo>
                <a:lnTo>
                  <a:pt x="752127" y="10937"/>
                </a:lnTo>
                <a:lnTo>
                  <a:pt x="706855" y="19280"/>
                </a:lnTo>
                <a:lnTo>
                  <a:pt x="662412" y="29868"/>
                </a:lnTo>
                <a:lnTo>
                  <a:pt x="618861" y="42640"/>
                </a:lnTo>
                <a:lnTo>
                  <a:pt x="576262" y="57535"/>
                </a:lnTo>
                <a:lnTo>
                  <a:pt x="534677" y="74491"/>
                </a:lnTo>
                <a:lnTo>
                  <a:pt x="494168" y="93445"/>
                </a:lnTo>
                <a:lnTo>
                  <a:pt x="454797" y="114338"/>
                </a:lnTo>
                <a:lnTo>
                  <a:pt x="416625" y="137106"/>
                </a:lnTo>
                <a:lnTo>
                  <a:pt x="379714" y="161689"/>
                </a:lnTo>
                <a:lnTo>
                  <a:pt x="344126" y="188025"/>
                </a:lnTo>
                <a:lnTo>
                  <a:pt x="309922" y="216051"/>
                </a:lnTo>
                <a:lnTo>
                  <a:pt x="277164" y="245707"/>
                </a:lnTo>
                <a:lnTo>
                  <a:pt x="245914" y="276932"/>
                </a:lnTo>
                <a:lnTo>
                  <a:pt x="216232" y="309662"/>
                </a:lnTo>
                <a:lnTo>
                  <a:pt x="188182" y="343837"/>
                </a:lnTo>
                <a:lnTo>
                  <a:pt x="161824" y="379395"/>
                </a:lnTo>
                <a:lnTo>
                  <a:pt x="137221" y="416274"/>
                </a:lnTo>
                <a:lnTo>
                  <a:pt x="114433" y="454414"/>
                </a:lnTo>
                <a:lnTo>
                  <a:pt x="93523" y="493751"/>
                </a:lnTo>
                <a:lnTo>
                  <a:pt x="74553" y="534225"/>
                </a:lnTo>
                <a:lnTo>
                  <a:pt x="57583" y="575774"/>
                </a:lnTo>
                <a:lnTo>
                  <a:pt x="42676" y="618336"/>
                </a:lnTo>
                <a:lnTo>
                  <a:pt x="29893" y="661850"/>
                </a:lnTo>
                <a:lnTo>
                  <a:pt x="19296" y="706254"/>
                </a:lnTo>
                <a:lnTo>
                  <a:pt x="10946" y="751487"/>
                </a:lnTo>
                <a:lnTo>
                  <a:pt x="4906" y="797487"/>
                </a:lnTo>
                <a:lnTo>
                  <a:pt x="1236" y="844191"/>
                </a:lnTo>
                <a:lnTo>
                  <a:pt x="0" y="891539"/>
                </a:lnTo>
                <a:lnTo>
                  <a:pt x="1236" y="938888"/>
                </a:lnTo>
                <a:lnTo>
                  <a:pt x="4906" y="985592"/>
                </a:lnTo>
                <a:lnTo>
                  <a:pt x="10946" y="1031592"/>
                </a:lnTo>
                <a:lnTo>
                  <a:pt x="19296" y="1076825"/>
                </a:lnTo>
                <a:lnTo>
                  <a:pt x="29893" y="1121229"/>
                </a:lnTo>
                <a:lnTo>
                  <a:pt x="42676" y="1164743"/>
                </a:lnTo>
                <a:lnTo>
                  <a:pt x="57583" y="1207305"/>
                </a:lnTo>
                <a:lnTo>
                  <a:pt x="74553" y="1248854"/>
                </a:lnTo>
                <a:lnTo>
                  <a:pt x="93523" y="1289328"/>
                </a:lnTo>
                <a:lnTo>
                  <a:pt x="114433" y="1328665"/>
                </a:lnTo>
                <a:lnTo>
                  <a:pt x="137221" y="1366805"/>
                </a:lnTo>
                <a:lnTo>
                  <a:pt x="161824" y="1403684"/>
                </a:lnTo>
                <a:lnTo>
                  <a:pt x="188182" y="1439242"/>
                </a:lnTo>
                <a:lnTo>
                  <a:pt x="216232" y="1473417"/>
                </a:lnTo>
                <a:lnTo>
                  <a:pt x="245914" y="1506147"/>
                </a:lnTo>
                <a:lnTo>
                  <a:pt x="277164" y="1537372"/>
                </a:lnTo>
                <a:lnTo>
                  <a:pt x="309922" y="1567028"/>
                </a:lnTo>
                <a:lnTo>
                  <a:pt x="344126" y="1595054"/>
                </a:lnTo>
                <a:lnTo>
                  <a:pt x="379714" y="1621390"/>
                </a:lnTo>
                <a:lnTo>
                  <a:pt x="416625" y="1645973"/>
                </a:lnTo>
                <a:lnTo>
                  <a:pt x="454797" y="1668741"/>
                </a:lnTo>
                <a:lnTo>
                  <a:pt x="494168" y="1689634"/>
                </a:lnTo>
                <a:lnTo>
                  <a:pt x="534677" y="1708588"/>
                </a:lnTo>
                <a:lnTo>
                  <a:pt x="576262" y="1725544"/>
                </a:lnTo>
                <a:lnTo>
                  <a:pt x="618861" y="1740439"/>
                </a:lnTo>
                <a:lnTo>
                  <a:pt x="662412" y="1753211"/>
                </a:lnTo>
                <a:lnTo>
                  <a:pt x="706855" y="1763799"/>
                </a:lnTo>
                <a:lnTo>
                  <a:pt x="752127" y="1772142"/>
                </a:lnTo>
                <a:lnTo>
                  <a:pt x="798166" y="1778177"/>
                </a:lnTo>
                <a:lnTo>
                  <a:pt x="844912" y="1781844"/>
                </a:lnTo>
                <a:lnTo>
                  <a:pt x="892302" y="1783079"/>
                </a:lnTo>
                <a:lnTo>
                  <a:pt x="939687" y="1781844"/>
                </a:lnTo>
                <a:lnTo>
                  <a:pt x="986428" y="1778177"/>
                </a:lnTo>
                <a:lnTo>
                  <a:pt x="1032464" y="1772142"/>
                </a:lnTo>
                <a:lnTo>
                  <a:pt x="1077733" y="1763799"/>
                </a:lnTo>
                <a:lnTo>
                  <a:pt x="1122173" y="1753211"/>
                </a:lnTo>
                <a:lnTo>
                  <a:pt x="1165723" y="1740439"/>
                </a:lnTo>
                <a:lnTo>
                  <a:pt x="1208321" y="1725544"/>
                </a:lnTo>
                <a:lnTo>
                  <a:pt x="1249904" y="1708588"/>
                </a:lnTo>
                <a:lnTo>
                  <a:pt x="1290412" y="1689634"/>
                </a:lnTo>
                <a:lnTo>
                  <a:pt x="1329783" y="1668741"/>
                </a:lnTo>
                <a:lnTo>
                  <a:pt x="1367955" y="1645973"/>
                </a:lnTo>
                <a:lnTo>
                  <a:pt x="1404866" y="1621390"/>
                </a:lnTo>
                <a:lnTo>
                  <a:pt x="1440455" y="1595054"/>
                </a:lnTo>
                <a:lnTo>
                  <a:pt x="1474660" y="1567028"/>
                </a:lnTo>
                <a:lnTo>
                  <a:pt x="1507419" y="1537372"/>
                </a:lnTo>
                <a:lnTo>
                  <a:pt x="1538671" y="1506147"/>
                </a:lnTo>
                <a:lnTo>
                  <a:pt x="1568354" y="1473417"/>
                </a:lnTo>
                <a:lnTo>
                  <a:pt x="1596405" y="1439242"/>
                </a:lnTo>
                <a:lnTo>
                  <a:pt x="1622765" y="1403684"/>
                </a:lnTo>
                <a:lnTo>
                  <a:pt x="1647370" y="1366805"/>
                </a:lnTo>
                <a:lnTo>
                  <a:pt x="1670159" y="1328665"/>
                </a:lnTo>
                <a:lnTo>
                  <a:pt x="1691071" y="1289328"/>
                </a:lnTo>
                <a:lnTo>
                  <a:pt x="1710043" y="1248854"/>
                </a:lnTo>
                <a:lnTo>
                  <a:pt x="1727014" y="1207305"/>
                </a:lnTo>
                <a:lnTo>
                  <a:pt x="1741923" y="1164743"/>
                </a:lnTo>
                <a:lnTo>
                  <a:pt x="1754707" y="1121229"/>
                </a:lnTo>
                <a:lnTo>
                  <a:pt x="1765305" y="1076825"/>
                </a:lnTo>
                <a:lnTo>
                  <a:pt x="1773656" y="1031592"/>
                </a:lnTo>
                <a:lnTo>
                  <a:pt x="1779697" y="985592"/>
                </a:lnTo>
                <a:lnTo>
                  <a:pt x="1783367" y="938888"/>
                </a:lnTo>
                <a:lnTo>
                  <a:pt x="1784603" y="891539"/>
                </a:lnTo>
                <a:lnTo>
                  <a:pt x="1783367" y="844191"/>
                </a:lnTo>
                <a:lnTo>
                  <a:pt x="1779697" y="797487"/>
                </a:lnTo>
                <a:lnTo>
                  <a:pt x="1773656" y="751487"/>
                </a:lnTo>
                <a:lnTo>
                  <a:pt x="1765305" y="706254"/>
                </a:lnTo>
                <a:lnTo>
                  <a:pt x="1754707" y="661850"/>
                </a:lnTo>
                <a:lnTo>
                  <a:pt x="1741923" y="618336"/>
                </a:lnTo>
                <a:lnTo>
                  <a:pt x="1727014" y="575774"/>
                </a:lnTo>
                <a:lnTo>
                  <a:pt x="1710043" y="534225"/>
                </a:lnTo>
                <a:lnTo>
                  <a:pt x="1691071" y="493751"/>
                </a:lnTo>
                <a:lnTo>
                  <a:pt x="1670159" y="454414"/>
                </a:lnTo>
                <a:lnTo>
                  <a:pt x="1647370" y="416274"/>
                </a:lnTo>
                <a:lnTo>
                  <a:pt x="1622765" y="379395"/>
                </a:lnTo>
                <a:lnTo>
                  <a:pt x="1596405" y="343837"/>
                </a:lnTo>
                <a:lnTo>
                  <a:pt x="1568354" y="309662"/>
                </a:lnTo>
                <a:lnTo>
                  <a:pt x="1538671" y="276932"/>
                </a:lnTo>
                <a:lnTo>
                  <a:pt x="1507419" y="245707"/>
                </a:lnTo>
                <a:lnTo>
                  <a:pt x="1474660" y="216051"/>
                </a:lnTo>
                <a:lnTo>
                  <a:pt x="1440455" y="188025"/>
                </a:lnTo>
                <a:lnTo>
                  <a:pt x="1404866" y="161689"/>
                </a:lnTo>
                <a:lnTo>
                  <a:pt x="1367955" y="137106"/>
                </a:lnTo>
                <a:lnTo>
                  <a:pt x="1329783" y="114338"/>
                </a:lnTo>
                <a:lnTo>
                  <a:pt x="1290412" y="93445"/>
                </a:lnTo>
                <a:lnTo>
                  <a:pt x="1249904" y="74491"/>
                </a:lnTo>
                <a:lnTo>
                  <a:pt x="1208321" y="57535"/>
                </a:lnTo>
                <a:lnTo>
                  <a:pt x="1165723" y="42640"/>
                </a:lnTo>
                <a:lnTo>
                  <a:pt x="1122173" y="29868"/>
                </a:lnTo>
                <a:lnTo>
                  <a:pt x="1077733" y="19280"/>
                </a:lnTo>
                <a:lnTo>
                  <a:pt x="1032464" y="10937"/>
                </a:lnTo>
                <a:lnTo>
                  <a:pt x="986428" y="4902"/>
                </a:lnTo>
                <a:lnTo>
                  <a:pt x="939687" y="1235"/>
                </a:lnTo>
                <a:lnTo>
                  <a:pt x="892302" y="0"/>
                </a:lnTo>
                <a:close/>
              </a:path>
            </a:pathLst>
          </a:custGeom>
          <a:solidFill>
            <a:srgbClr val="CAD0D7"/>
          </a:solidFill>
        </p:spPr>
        <p:txBody>
          <a:bodyPr wrap="square" lIns="0" tIns="0" rIns="0" bIns="0" rtlCol="0"/>
          <a:lstStyle/>
          <a:p>
            <a:endParaRPr/>
          </a:p>
        </p:txBody>
      </p:sp>
      <p:sp>
        <p:nvSpPr>
          <p:cNvPr id="6" name="object 6"/>
          <p:cNvSpPr/>
          <p:nvPr/>
        </p:nvSpPr>
        <p:spPr>
          <a:xfrm>
            <a:off x="734568" y="1491996"/>
            <a:ext cx="1923288" cy="192176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86004" y="3424333"/>
            <a:ext cx="2867025" cy="886460"/>
          </a:xfrm>
          <a:prstGeom prst="rect">
            <a:avLst/>
          </a:prstGeom>
        </p:spPr>
        <p:txBody>
          <a:bodyPr vert="horz" wrap="square" lIns="0" tIns="74295" rIns="0" bIns="0" rtlCol="0">
            <a:spAutoFit/>
          </a:bodyPr>
          <a:lstStyle/>
          <a:p>
            <a:pPr algn="ctr">
              <a:lnSpc>
                <a:spcPct val="100000"/>
              </a:lnSpc>
              <a:spcBef>
                <a:spcPts val="585"/>
              </a:spcBef>
            </a:pPr>
            <a:r>
              <a:rPr sz="1100" spc="-5" dirty="0">
                <a:solidFill>
                  <a:srgbClr val="FDFFFF"/>
                </a:solidFill>
                <a:latin typeface="Calibri"/>
                <a:cs typeface="Calibri"/>
              </a:rPr>
              <a:t>STATUTO </a:t>
            </a:r>
            <a:r>
              <a:rPr sz="1100" dirty="0">
                <a:solidFill>
                  <a:srgbClr val="FDFFFF"/>
                </a:solidFill>
                <a:latin typeface="Calibri"/>
                <a:cs typeface="Calibri"/>
              </a:rPr>
              <a:t>E</a:t>
            </a:r>
            <a:r>
              <a:rPr sz="1100" spc="-45" dirty="0">
                <a:solidFill>
                  <a:srgbClr val="FDFFFF"/>
                </a:solidFill>
                <a:latin typeface="Calibri"/>
                <a:cs typeface="Calibri"/>
              </a:rPr>
              <a:t> </a:t>
            </a:r>
            <a:r>
              <a:rPr sz="1100" spc="-5" dirty="0">
                <a:solidFill>
                  <a:srgbClr val="FDFFFF"/>
                </a:solidFill>
                <a:latin typeface="Calibri"/>
                <a:cs typeface="Calibri"/>
              </a:rPr>
              <a:t>NORMATIVA</a:t>
            </a:r>
            <a:endParaRPr sz="1100">
              <a:latin typeface="Calibri"/>
              <a:cs typeface="Calibri"/>
            </a:endParaRPr>
          </a:p>
          <a:p>
            <a:pPr algn="ctr">
              <a:lnSpc>
                <a:spcPct val="100000"/>
              </a:lnSpc>
              <a:spcBef>
                <a:spcPts val="495"/>
              </a:spcBef>
            </a:pPr>
            <a:r>
              <a:rPr sz="1100" dirty="0">
                <a:solidFill>
                  <a:srgbClr val="FDFFFF"/>
                </a:solidFill>
                <a:latin typeface="Calibri"/>
                <a:cs typeface="Calibri"/>
              </a:rPr>
              <a:t>Regolamento</a:t>
            </a:r>
            <a:r>
              <a:rPr sz="1100" spc="-85" dirty="0">
                <a:solidFill>
                  <a:srgbClr val="FDFFFF"/>
                </a:solidFill>
                <a:latin typeface="Calibri"/>
                <a:cs typeface="Calibri"/>
              </a:rPr>
              <a:t> </a:t>
            </a:r>
            <a:r>
              <a:rPr sz="1100" dirty="0">
                <a:solidFill>
                  <a:srgbClr val="FDFFFF"/>
                </a:solidFill>
                <a:latin typeface="Calibri"/>
                <a:cs typeface="Calibri"/>
              </a:rPr>
              <a:t>Dottorato</a:t>
            </a:r>
            <a:endParaRPr sz="1100">
              <a:latin typeface="Calibri"/>
              <a:cs typeface="Calibri"/>
            </a:endParaRPr>
          </a:p>
          <a:p>
            <a:pPr marL="12065" marR="5080" algn="ctr">
              <a:lnSpc>
                <a:spcPct val="101800"/>
              </a:lnSpc>
              <a:spcBef>
                <a:spcPts val="470"/>
              </a:spcBef>
            </a:pPr>
            <a:r>
              <a:rPr sz="1100" u="sng" spc="-5" dirty="0">
                <a:solidFill>
                  <a:srgbClr val="FDFFFF"/>
                </a:solidFill>
                <a:uFill>
                  <a:solidFill>
                    <a:srgbClr val="FDFFFF"/>
                  </a:solidFill>
                </a:uFill>
                <a:latin typeface="Calibri"/>
                <a:cs typeface="Calibri"/>
              </a:rPr>
              <a:t>https://</a:t>
            </a:r>
            <a:r>
              <a:rPr sz="1100" u="sng" spc="-5" dirty="0">
                <a:solidFill>
                  <a:srgbClr val="FDFFFF"/>
                </a:solidFill>
                <a:uFill>
                  <a:solidFill>
                    <a:srgbClr val="FDFFFF"/>
                  </a:solidFill>
                </a:uFill>
                <a:latin typeface="Calibri"/>
                <a:cs typeface="Calibri"/>
                <a:hlinkClick r:id="rId4"/>
              </a:rPr>
              <a:t>www.unifi.it/it/ateneo/chi-siamo/statuto- </a:t>
            </a:r>
            <a:r>
              <a:rPr sz="1100" spc="-5" dirty="0">
                <a:solidFill>
                  <a:srgbClr val="FDFFFF"/>
                </a:solidFill>
                <a:latin typeface="Calibri"/>
                <a:cs typeface="Calibri"/>
              </a:rPr>
              <a:t> </a:t>
            </a:r>
            <a:r>
              <a:rPr sz="1100" u="sng" dirty="0">
                <a:solidFill>
                  <a:srgbClr val="FDFFFF"/>
                </a:solidFill>
                <a:uFill>
                  <a:solidFill>
                    <a:srgbClr val="FDFFFF"/>
                  </a:solidFill>
                </a:uFill>
                <a:latin typeface="Calibri"/>
                <a:cs typeface="Calibri"/>
              </a:rPr>
              <a:t>e-normativa</a:t>
            </a:r>
            <a:endParaRPr sz="1100">
              <a:latin typeface="Calibri"/>
              <a:cs typeface="Calibri"/>
            </a:endParaRPr>
          </a:p>
        </p:txBody>
      </p:sp>
      <p:sp>
        <p:nvSpPr>
          <p:cNvPr id="8" name="object 8"/>
          <p:cNvSpPr/>
          <p:nvPr/>
        </p:nvSpPr>
        <p:spPr>
          <a:xfrm>
            <a:off x="3489959" y="851916"/>
            <a:ext cx="5443728" cy="3430524"/>
          </a:xfrm>
          <a:prstGeom prst="rect">
            <a:avLst/>
          </a:prstGeom>
          <a:blipFill>
            <a:blip r:embed="rId5" cstate="print"/>
            <a:stretch>
              <a:fillRect/>
            </a:stretch>
          </a:blipFill>
        </p:spPr>
        <p:txBody>
          <a:bodyPr wrap="square" lIns="0" tIns="0" rIns="0" bIns="0" rtlCol="0"/>
          <a:lstStyle/>
          <a:p>
            <a:endParaRPr/>
          </a:p>
        </p:txBody>
      </p:sp>
      <p:sp>
        <p:nvSpPr>
          <p:cNvPr id="9" name="Segnaposto piè di pagina 8">
            <a:extLst>
              <a:ext uri="{FF2B5EF4-FFF2-40B4-BE49-F238E27FC236}">
                <a16:creationId xmlns:a16="http://schemas.microsoft.com/office/drawing/2014/main" id="{68551722-B5C6-4528-994D-08DBD0367D2F}"/>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10" name="Segnaposto numero diapositiva 9">
            <a:extLst>
              <a:ext uri="{FF2B5EF4-FFF2-40B4-BE49-F238E27FC236}">
                <a16:creationId xmlns:a16="http://schemas.microsoft.com/office/drawing/2014/main" id="{8D00796F-BC6B-4AF9-A6C9-81859B9F5FDF}"/>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39</a:t>
            </a:fld>
            <a:endParaRPr lang="it-IT" spc="1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676" y="330835"/>
            <a:ext cx="4528185" cy="835660"/>
          </a:xfrm>
          <a:prstGeom prst="rect">
            <a:avLst/>
          </a:prstGeom>
        </p:spPr>
        <p:txBody>
          <a:bodyPr vert="horz" wrap="square" lIns="0" tIns="60960" rIns="0" bIns="0" rtlCol="0">
            <a:spAutoFit/>
          </a:bodyPr>
          <a:lstStyle/>
          <a:p>
            <a:pPr marL="12700" marR="5080">
              <a:lnSpc>
                <a:spcPts val="3020"/>
              </a:lnSpc>
              <a:spcBef>
                <a:spcPts val="480"/>
              </a:spcBef>
            </a:pPr>
            <a:r>
              <a:rPr sz="2800" spc="-5" dirty="0">
                <a:solidFill>
                  <a:srgbClr val="FDFFFF"/>
                </a:solidFill>
              </a:rPr>
              <a:t>Il sostegno finanziario  durante il</a:t>
            </a:r>
            <a:r>
              <a:rPr sz="2800" spc="25" dirty="0">
                <a:solidFill>
                  <a:srgbClr val="FDFFFF"/>
                </a:solidFill>
              </a:rPr>
              <a:t> </a:t>
            </a:r>
            <a:r>
              <a:rPr sz="2800" spc="-10" dirty="0">
                <a:solidFill>
                  <a:srgbClr val="FDFFFF"/>
                </a:solidFill>
              </a:rPr>
              <a:t>dottorato</a:t>
            </a:r>
            <a:endParaRPr sz="2800"/>
          </a:p>
        </p:txBody>
      </p:sp>
      <p:sp>
        <p:nvSpPr>
          <p:cNvPr id="3" name="object 3"/>
          <p:cNvSpPr/>
          <p:nvPr/>
        </p:nvSpPr>
        <p:spPr>
          <a:xfrm>
            <a:off x="630936" y="1459991"/>
            <a:ext cx="7886700" cy="3264408"/>
          </a:xfrm>
          <a:prstGeom prst="rect">
            <a:avLst/>
          </a:prstGeom>
          <a:blipFill>
            <a:blip r:embed="rId2" cstate="print"/>
            <a:stretch>
              <a:fillRect/>
            </a:stretch>
          </a:blipFill>
        </p:spPr>
        <p:txBody>
          <a:bodyPr wrap="square" lIns="0" tIns="0" rIns="0" bIns="0" rtlCol="0"/>
          <a:lstStyle/>
          <a:p>
            <a:endParaRPr/>
          </a:p>
        </p:txBody>
      </p:sp>
      <p:sp>
        <p:nvSpPr>
          <p:cNvPr id="4" name="Segnaposto piè di pagina 3">
            <a:extLst>
              <a:ext uri="{FF2B5EF4-FFF2-40B4-BE49-F238E27FC236}">
                <a16:creationId xmlns:a16="http://schemas.microsoft.com/office/drawing/2014/main" id="{00478136-6A54-4D0A-BFD1-8F8F3B0FA3A1}"/>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5" name="Segnaposto numero diapositiva 4">
            <a:extLst>
              <a:ext uri="{FF2B5EF4-FFF2-40B4-BE49-F238E27FC236}">
                <a16:creationId xmlns:a16="http://schemas.microsoft.com/office/drawing/2014/main" id="{008BEB85-9293-4DAC-A12D-D1D4BA20E4CC}"/>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4</a:t>
            </a:fld>
            <a:endParaRPr lang="it-IT" spc="1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1D2A4F"/>
          </a:solidFill>
        </p:spPr>
        <p:txBody>
          <a:bodyPr wrap="square" lIns="0" tIns="0" rIns="0" bIns="0" rtlCol="0"/>
          <a:lstStyle/>
          <a:p>
            <a:endParaRPr/>
          </a:p>
        </p:txBody>
      </p:sp>
      <p:sp>
        <p:nvSpPr>
          <p:cNvPr id="3" name="object 3"/>
          <p:cNvSpPr/>
          <p:nvPr/>
        </p:nvSpPr>
        <p:spPr>
          <a:xfrm>
            <a:off x="2723388" y="233171"/>
            <a:ext cx="6420612" cy="49103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5612" y="1487424"/>
            <a:ext cx="1924812" cy="192938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13156" y="3570274"/>
            <a:ext cx="2912745" cy="772160"/>
          </a:xfrm>
          <a:prstGeom prst="rect">
            <a:avLst/>
          </a:prstGeom>
        </p:spPr>
        <p:txBody>
          <a:bodyPr vert="horz" wrap="square" lIns="0" tIns="86995" rIns="0" bIns="0" rtlCol="0">
            <a:spAutoFit/>
          </a:bodyPr>
          <a:lstStyle/>
          <a:p>
            <a:pPr algn="ctr">
              <a:lnSpc>
                <a:spcPct val="100000"/>
              </a:lnSpc>
              <a:spcBef>
                <a:spcPts val="685"/>
              </a:spcBef>
            </a:pPr>
            <a:r>
              <a:rPr sz="1300" spc="-25" dirty="0">
                <a:solidFill>
                  <a:srgbClr val="FDFFFF"/>
                </a:solidFill>
                <a:latin typeface="Calibri"/>
                <a:cs typeface="Calibri"/>
              </a:rPr>
              <a:t>PAGINA </a:t>
            </a:r>
            <a:r>
              <a:rPr sz="1300" spc="-5" dirty="0">
                <a:solidFill>
                  <a:srgbClr val="FDFFFF"/>
                </a:solidFill>
                <a:latin typeface="Calibri"/>
                <a:cs typeface="Calibri"/>
              </a:rPr>
              <a:t>INTRANET </a:t>
            </a:r>
            <a:r>
              <a:rPr sz="1300" spc="-10" dirty="0">
                <a:solidFill>
                  <a:srgbClr val="FDFFFF"/>
                </a:solidFill>
                <a:latin typeface="Calibri"/>
                <a:cs typeface="Calibri"/>
              </a:rPr>
              <a:t>DEL</a:t>
            </a:r>
            <a:r>
              <a:rPr sz="1300" spc="50" dirty="0">
                <a:solidFill>
                  <a:srgbClr val="FDFFFF"/>
                </a:solidFill>
                <a:latin typeface="Calibri"/>
                <a:cs typeface="Calibri"/>
              </a:rPr>
              <a:t> </a:t>
            </a:r>
            <a:r>
              <a:rPr sz="1300" spc="-25" dirty="0">
                <a:solidFill>
                  <a:srgbClr val="FDFFFF"/>
                </a:solidFill>
                <a:latin typeface="Calibri"/>
                <a:cs typeface="Calibri"/>
              </a:rPr>
              <a:t>DOTTORATO</a:t>
            </a:r>
            <a:endParaRPr sz="1300">
              <a:latin typeface="Calibri"/>
              <a:cs typeface="Calibri"/>
            </a:endParaRPr>
          </a:p>
          <a:p>
            <a:pPr marL="12700" marR="5080" algn="ctr">
              <a:lnSpc>
                <a:spcPct val="101499"/>
              </a:lnSpc>
              <a:spcBef>
                <a:spcPts val="565"/>
              </a:spcBef>
            </a:pPr>
            <a:r>
              <a:rPr sz="1300" u="sng" spc="-10" dirty="0">
                <a:solidFill>
                  <a:srgbClr val="FDFFFF"/>
                </a:solidFill>
                <a:uFill>
                  <a:solidFill>
                    <a:srgbClr val="FDFFFF"/>
                  </a:solidFill>
                </a:uFill>
                <a:latin typeface="Calibri"/>
                <a:cs typeface="Calibri"/>
              </a:rPr>
              <a:t>https://intranet.unifi.it/it/phd-assegnisti-e- </a:t>
            </a:r>
            <a:r>
              <a:rPr sz="1300" spc="-10" dirty="0">
                <a:solidFill>
                  <a:srgbClr val="FDFFFF"/>
                </a:solidFill>
                <a:latin typeface="Calibri"/>
                <a:cs typeface="Calibri"/>
              </a:rPr>
              <a:t> </a:t>
            </a:r>
            <a:r>
              <a:rPr sz="1300" u="sng" spc="-10" dirty="0">
                <a:solidFill>
                  <a:srgbClr val="FDFFFF"/>
                </a:solidFill>
                <a:uFill>
                  <a:solidFill>
                    <a:srgbClr val="FDFFFF"/>
                  </a:solidFill>
                </a:uFill>
                <a:latin typeface="Calibri"/>
                <a:cs typeface="Calibri"/>
              </a:rPr>
              <a:t>borsisti</a:t>
            </a:r>
            <a:endParaRPr sz="1300">
              <a:latin typeface="Calibri"/>
              <a:cs typeface="Calibri"/>
            </a:endParaRPr>
          </a:p>
        </p:txBody>
      </p:sp>
      <p:sp>
        <p:nvSpPr>
          <p:cNvPr id="6" name="object 6"/>
          <p:cNvSpPr txBox="1">
            <a:spLocks noGrp="1"/>
          </p:cNvSpPr>
          <p:nvPr>
            <p:ph type="title"/>
          </p:nvPr>
        </p:nvSpPr>
        <p:spPr>
          <a:xfrm>
            <a:off x="567639" y="504571"/>
            <a:ext cx="188912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DFFFF"/>
                </a:solidFill>
              </a:rPr>
              <a:t>Link</a:t>
            </a:r>
            <a:r>
              <a:rPr sz="3000" spc="-95" dirty="0">
                <a:solidFill>
                  <a:srgbClr val="FDFFFF"/>
                </a:solidFill>
              </a:rPr>
              <a:t> </a:t>
            </a:r>
            <a:r>
              <a:rPr sz="3000" spc="-5" dirty="0">
                <a:solidFill>
                  <a:srgbClr val="FDFFFF"/>
                </a:solidFill>
              </a:rPr>
              <a:t>utili</a:t>
            </a:r>
            <a:endParaRPr sz="3000"/>
          </a:p>
        </p:txBody>
      </p:sp>
      <p:sp>
        <p:nvSpPr>
          <p:cNvPr id="7" name="object 7"/>
          <p:cNvSpPr/>
          <p:nvPr/>
        </p:nvSpPr>
        <p:spPr>
          <a:xfrm>
            <a:off x="3425952" y="845819"/>
            <a:ext cx="5442204" cy="3451859"/>
          </a:xfrm>
          <a:prstGeom prst="rect">
            <a:avLst/>
          </a:prstGeom>
          <a:blipFill>
            <a:blip r:embed="rId4" cstate="print"/>
            <a:stretch>
              <a:fillRect/>
            </a:stretch>
          </a:blipFill>
        </p:spPr>
        <p:txBody>
          <a:bodyPr wrap="square" lIns="0" tIns="0" rIns="0" bIns="0" rtlCol="0"/>
          <a:lstStyle/>
          <a:p>
            <a:endParaRPr/>
          </a:p>
        </p:txBody>
      </p:sp>
      <p:sp>
        <p:nvSpPr>
          <p:cNvPr id="8" name="Segnaposto piè di pagina 7">
            <a:extLst>
              <a:ext uri="{FF2B5EF4-FFF2-40B4-BE49-F238E27FC236}">
                <a16:creationId xmlns:a16="http://schemas.microsoft.com/office/drawing/2014/main" id="{B216637E-D361-4AB9-99F7-50BDF275669E}"/>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9" name="Segnaposto numero diapositiva 8">
            <a:extLst>
              <a:ext uri="{FF2B5EF4-FFF2-40B4-BE49-F238E27FC236}">
                <a16:creationId xmlns:a16="http://schemas.microsoft.com/office/drawing/2014/main" id="{E57E28BA-AA04-4C63-B56F-0A7810EC2171}"/>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40</a:t>
            </a:fld>
            <a:endParaRPr lang="it-IT" spc="15"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1D2A4F"/>
          </a:solidFill>
        </p:spPr>
        <p:txBody>
          <a:bodyPr wrap="square" lIns="0" tIns="0" rIns="0" bIns="0" rtlCol="0"/>
          <a:lstStyle/>
          <a:p>
            <a:endParaRPr/>
          </a:p>
        </p:txBody>
      </p:sp>
      <p:sp>
        <p:nvSpPr>
          <p:cNvPr id="3" name="object 3"/>
          <p:cNvSpPr/>
          <p:nvPr/>
        </p:nvSpPr>
        <p:spPr>
          <a:xfrm>
            <a:off x="2723388" y="233171"/>
            <a:ext cx="6420612" cy="49103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79" y="1472183"/>
            <a:ext cx="1923288" cy="192938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061207" y="3524707"/>
            <a:ext cx="3143885" cy="393056"/>
          </a:xfrm>
          <a:prstGeom prst="rect">
            <a:avLst/>
          </a:prstGeom>
        </p:spPr>
        <p:txBody>
          <a:bodyPr vert="horz" wrap="square" lIns="0" tIns="114935" rIns="0" bIns="0" rtlCol="0">
            <a:spAutoFit/>
          </a:bodyPr>
          <a:lstStyle/>
          <a:p>
            <a:pPr algn="ctr">
              <a:lnSpc>
                <a:spcPct val="100000"/>
              </a:lnSpc>
              <a:spcBef>
                <a:spcPts val="800"/>
              </a:spcBef>
            </a:pPr>
            <a:r>
              <a:rPr sz="1800" u="heavy" spc="-15" dirty="0" err="1">
                <a:solidFill>
                  <a:srgbClr val="FDFFFF"/>
                </a:solidFill>
                <a:uFill>
                  <a:solidFill>
                    <a:srgbClr val="FDFFFF"/>
                  </a:solidFill>
                </a:uFill>
                <a:latin typeface="Calibri"/>
                <a:cs typeface="Calibri"/>
                <a:hlinkClick r:id="rId4"/>
              </a:rPr>
              <a:t>dottorato</a:t>
            </a:r>
            <a:r>
              <a:rPr sz="1800" u="heavy" spc="-15" dirty="0">
                <a:solidFill>
                  <a:srgbClr val="FDFFFF"/>
                </a:solidFill>
                <a:uFill>
                  <a:solidFill>
                    <a:srgbClr val="FDFFFF"/>
                  </a:solidFill>
                </a:uFill>
                <a:latin typeface="Calibri"/>
                <a:cs typeface="Calibri"/>
                <a:hlinkClick r:id="rId4"/>
              </a:rPr>
              <a:t>@</a:t>
            </a:r>
            <a:r>
              <a:rPr lang="it-IT" sz="1800" u="heavy" spc="-15" dirty="0" err="1">
                <a:solidFill>
                  <a:srgbClr val="FDFFFF"/>
                </a:solidFill>
                <a:uFill>
                  <a:solidFill>
                    <a:srgbClr val="FDFFFF"/>
                  </a:solidFill>
                </a:uFill>
                <a:latin typeface="Calibri"/>
                <a:cs typeface="Calibri"/>
                <a:hlinkClick r:id="rId4"/>
              </a:rPr>
              <a:t>dmsc</a:t>
            </a:r>
            <a:r>
              <a:rPr lang="it-IT" sz="1800" u="heavy" spc="-15" dirty="0">
                <a:solidFill>
                  <a:srgbClr val="FDFFFF"/>
                </a:solidFill>
                <a:uFill>
                  <a:solidFill>
                    <a:srgbClr val="FDFFFF"/>
                  </a:solidFill>
                </a:uFill>
                <a:latin typeface="Calibri"/>
                <a:cs typeface="Calibri"/>
                <a:hlinkClick r:id="rId4"/>
              </a:rPr>
              <a:t>.</a:t>
            </a:r>
            <a:r>
              <a:rPr sz="1800" u="heavy" spc="-15" dirty="0">
                <a:solidFill>
                  <a:srgbClr val="FDFFFF"/>
                </a:solidFill>
                <a:uFill>
                  <a:solidFill>
                    <a:srgbClr val="FDFFFF"/>
                  </a:solidFill>
                </a:uFill>
                <a:latin typeface="Calibri"/>
                <a:cs typeface="Calibri"/>
                <a:hlinkClick r:id="rId4"/>
              </a:rPr>
              <a:t>unifi.it</a:t>
            </a:r>
            <a:endParaRPr sz="1800" dirty="0">
              <a:latin typeface="Calibri"/>
              <a:cs typeface="Calibri"/>
            </a:endParaRPr>
          </a:p>
        </p:txBody>
      </p:sp>
      <p:sp>
        <p:nvSpPr>
          <p:cNvPr id="6" name="object 6"/>
          <p:cNvSpPr txBox="1">
            <a:spLocks noGrp="1"/>
          </p:cNvSpPr>
          <p:nvPr>
            <p:ph type="title"/>
          </p:nvPr>
        </p:nvSpPr>
        <p:spPr>
          <a:xfrm>
            <a:off x="505459" y="504571"/>
            <a:ext cx="138747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DFFFF"/>
                </a:solidFill>
              </a:rPr>
              <a:t>E</a:t>
            </a:r>
            <a:r>
              <a:rPr sz="3000" dirty="0">
                <a:solidFill>
                  <a:srgbClr val="FDFFFF"/>
                </a:solidFill>
              </a:rPr>
              <a:t>-</a:t>
            </a:r>
            <a:r>
              <a:rPr sz="3000" spc="-5" dirty="0">
                <a:solidFill>
                  <a:srgbClr val="FDFFFF"/>
                </a:solidFill>
              </a:rPr>
              <a:t>mail</a:t>
            </a:r>
            <a:endParaRPr sz="3000"/>
          </a:p>
        </p:txBody>
      </p:sp>
      <p:sp>
        <p:nvSpPr>
          <p:cNvPr id="7" name="Segnaposto piè di pagina 6">
            <a:extLst>
              <a:ext uri="{FF2B5EF4-FFF2-40B4-BE49-F238E27FC236}">
                <a16:creationId xmlns:a16="http://schemas.microsoft.com/office/drawing/2014/main" id="{4D956E29-5612-47A1-8181-95C2A8B2EA07}"/>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8" name="Segnaposto numero diapositiva 7">
            <a:extLst>
              <a:ext uri="{FF2B5EF4-FFF2-40B4-BE49-F238E27FC236}">
                <a16:creationId xmlns:a16="http://schemas.microsoft.com/office/drawing/2014/main" id="{E27B01A9-9584-40CC-9F6B-179EC8FCF3C4}"/>
              </a:ext>
            </a:extLst>
          </p:cNvPr>
          <p:cNvSpPr>
            <a:spLocks noGrp="1"/>
          </p:cNvSpPr>
          <p:nvPr>
            <p:ph type="sldNum" sz="quarter" idx="7"/>
          </p:nvPr>
        </p:nvSpPr>
        <p:spPr/>
        <p:txBody>
          <a:bodyPr/>
          <a:lstStyle/>
          <a:p>
            <a:pPr marL="93980">
              <a:lnSpc>
                <a:spcPct val="100000"/>
              </a:lnSpc>
              <a:spcBef>
                <a:spcPts val="125"/>
              </a:spcBef>
            </a:pPr>
            <a:fld id="{81D60167-4931-47E6-BA6A-407CBD079E47}" type="slidenum">
              <a:rPr lang="it-IT" spc="15" smtClean="0"/>
              <a:t>41</a:t>
            </a:fld>
            <a:endParaRPr lang="it-IT" spc="1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1060" y="859536"/>
            <a:ext cx="7419594" cy="176098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91183" y="1098803"/>
            <a:ext cx="2132838" cy="128244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91183" y="2607564"/>
            <a:ext cx="2132838" cy="2134362"/>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563369" y="2711958"/>
            <a:ext cx="1191895" cy="610235"/>
          </a:xfrm>
          <a:prstGeom prst="rect">
            <a:avLst/>
          </a:prstGeom>
        </p:spPr>
        <p:txBody>
          <a:bodyPr vert="horz" wrap="square" lIns="0" tIns="43180" rIns="0" bIns="0" rtlCol="0">
            <a:spAutoFit/>
          </a:bodyPr>
          <a:lstStyle/>
          <a:p>
            <a:pPr marL="151130" marR="5080" indent="-139065">
              <a:lnSpc>
                <a:spcPts val="2200"/>
              </a:lnSpc>
              <a:spcBef>
                <a:spcPts val="340"/>
              </a:spcBef>
            </a:pPr>
            <a:r>
              <a:rPr sz="2000" b="1" dirty="0">
                <a:solidFill>
                  <a:srgbClr val="FDFFFF"/>
                </a:solidFill>
                <a:latin typeface="Verdana"/>
                <a:cs typeface="Verdana"/>
              </a:rPr>
              <a:t>Borsa</a:t>
            </a:r>
            <a:r>
              <a:rPr sz="2000" b="1" spc="-100" dirty="0">
                <a:solidFill>
                  <a:srgbClr val="FDFFFF"/>
                </a:solidFill>
                <a:latin typeface="Verdana"/>
                <a:cs typeface="Verdana"/>
              </a:rPr>
              <a:t> </a:t>
            </a:r>
            <a:r>
              <a:rPr sz="2000" b="1" spc="-5" dirty="0">
                <a:solidFill>
                  <a:srgbClr val="FDFFFF"/>
                </a:solidFill>
                <a:latin typeface="Verdana"/>
                <a:cs typeface="Verdana"/>
              </a:rPr>
              <a:t>di  studio</a:t>
            </a:r>
            <a:endParaRPr sz="2000">
              <a:latin typeface="Verdana"/>
              <a:cs typeface="Verdana"/>
            </a:endParaRPr>
          </a:p>
        </p:txBody>
      </p:sp>
      <p:sp>
        <p:nvSpPr>
          <p:cNvPr id="6" name="object 6"/>
          <p:cNvSpPr txBox="1"/>
          <p:nvPr/>
        </p:nvSpPr>
        <p:spPr>
          <a:xfrm>
            <a:off x="1330197" y="3691534"/>
            <a:ext cx="1655445" cy="492125"/>
          </a:xfrm>
          <a:prstGeom prst="rect">
            <a:avLst/>
          </a:prstGeom>
        </p:spPr>
        <p:txBody>
          <a:bodyPr vert="horz" wrap="square" lIns="0" tIns="12065" rIns="0" bIns="0" rtlCol="0">
            <a:spAutoFit/>
          </a:bodyPr>
          <a:lstStyle/>
          <a:p>
            <a:pPr algn="ctr">
              <a:lnSpc>
                <a:spcPts val="1835"/>
              </a:lnSpc>
              <a:spcBef>
                <a:spcPts val="95"/>
              </a:spcBef>
            </a:pPr>
            <a:r>
              <a:rPr sz="1600" spc="-5" dirty="0">
                <a:solidFill>
                  <a:srgbClr val="FDFFFF"/>
                </a:solidFill>
                <a:latin typeface="Verdana"/>
                <a:cs typeface="Verdana"/>
              </a:rPr>
              <a:t>≈ 1.200 €</a:t>
            </a:r>
            <a:r>
              <a:rPr sz="1600" spc="-80" dirty="0">
                <a:solidFill>
                  <a:srgbClr val="FDFFFF"/>
                </a:solidFill>
                <a:latin typeface="Verdana"/>
                <a:cs typeface="Verdana"/>
              </a:rPr>
              <a:t> </a:t>
            </a:r>
            <a:r>
              <a:rPr sz="1600" spc="-5" dirty="0">
                <a:solidFill>
                  <a:srgbClr val="FDFFFF"/>
                </a:solidFill>
                <a:latin typeface="Verdana"/>
                <a:cs typeface="Verdana"/>
              </a:rPr>
              <a:t>netto</a:t>
            </a:r>
            <a:endParaRPr sz="1600">
              <a:latin typeface="Verdana"/>
              <a:cs typeface="Verdana"/>
            </a:endParaRPr>
          </a:p>
          <a:p>
            <a:pPr marL="1905" algn="ctr">
              <a:lnSpc>
                <a:spcPts val="1835"/>
              </a:lnSpc>
            </a:pPr>
            <a:r>
              <a:rPr sz="1600" spc="-10" dirty="0">
                <a:solidFill>
                  <a:srgbClr val="FDFFFF"/>
                </a:solidFill>
                <a:latin typeface="Verdana"/>
                <a:cs typeface="Verdana"/>
              </a:rPr>
              <a:t>mensile</a:t>
            </a:r>
            <a:endParaRPr sz="1600">
              <a:latin typeface="Verdana"/>
              <a:cs typeface="Verdana"/>
            </a:endParaRPr>
          </a:p>
        </p:txBody>
      </p:sp>
      <p:sp>
        <p:nvSpPr>
          <p:cNvPr id="7" name="object 7"/>
          <p:cNvSpPr/>
          <p:nvPr/>
        </p:nvSpPr>
        <p:spPr>
          <a:xfrm>
            <a:off x="3505200" y="1098803"/>
            <a:ext cx="2131314" cy="128244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430523" y="2607564"/>
            <a:ext cx="2280666" cy="2134362"/>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621151" y="2702179"/>
            <a:ext cx="1903095" cy="549910"/>
          </a:xfrm>
          <a:prstGeom prst="rect">
            <a:avLst/>
          </a:prstGeom>
        </p:spPr>
        <p:txBody>
          <a:bodyPr vert="horz" wrap="square" lIns="0" tIns="41275" rIns="0" bIns="0" rtlCol="0">
            <a:spAutoFit/>
          </a:bodyPr>
          <a:lstStyle/>
          <a:p>
            <a:pPr marL="542925" marR="5080" indent="-530860">
              <a:lnSpc>
                <a:spcPts val="1970"/>
              </a:lnSpc>
              <a:spcBef>
                <a:spcPts val="325"/>
              </a:spcBef>
            </a:pPr>
            <a:r>
              <a:rPr sz="1800" b="1" dirty="0">
                <a:solidFill>
                  <a:srgbClr val="FDFFFF"/>
                </a:solidFill>
                <a:latin typeface="Verdana"/>
                <a:cs typeface="Verdana"/>
              </a:rPr>
              <a:t>Maggiorazione  </a:t>
            </a:r>
            <a:r>
              <a:rPr sz="1800" b="1" spc="-5" dirty="0">
                <a:solidFill>
                  <a:srgbClr val="FDFFFF"/>
                </a:solidFill>
                <a:latin typeface="Verdana"/>
                <a:cs typeface="Verdana"/>
              </a:rPr>
              <a:t>estero</a:t>
            </a:r>
            <a:endParaRPr sz="1800">
              <a:latin typeface="Verdana"/>
              <a:cs typeface="Verdana"/>
            </a:endParaRPr>
          </a:p>
        </p:txBody>
      </p:sp>
      <p:sp>
        <p:nvSpPr>
          <p:cNvPr id="10" name="object 10"/>
          <p:cNvSpPr txBox="1"/>
          <p:nvPr/>
        </p:nvSpPr>
        <p:spPr>
          <a:xfrm>
            <a:off x="3845178" y="3533788"/>
            <a:ext cx="1452245" cy="822325"/>
          </a:xfrm>
          <a:prstGeom prst="rect">
            <a:avLst/>
          </a:prstGeom>
        </p:spPr>
        <p:txBody>
          <a:bodyPr vert="horz" wrap="square" lIns="0" tIns="88900" rIns="0" bIns="0" rtlCol="0">
            <a:spAutoFit/>
          </a:bodyPr>
          <a:lstStyle/>
          <a:p>
            <a:pPr marL="12700">
              <a:lnSpc>
                <a:spcPct val="100000"/>
              </a:lnSpc>
              <a:spcBef>
                <a:spcPts val="700"/>
              </a:spcBef>
            </a:pPr>
            <a:r>
              <a:rPr sz="1600" spc="-5" dirty="0">
                <a:solidFill>
                  <a:srgbClr val="FDFFFF"/>
                </a:solidFill>
                <a:latin typeface="Verdana"/>
                <a:cs typeface="Verdana"/>
              </a:rPr>
              <a:t>≈ 597 €</a:t>
            </a:r>
            <a:r>
              <a:rPr sz="1600" spc="-60" dirty="0">
                <a:solidFill>
                  <a:srgbClr val="FDFFFF"/>
                </a:solidFill>
                <a:latin typeface="Verdana"/>
                <a:cs typeface="Verdana"/>
              </a:rPr>
              <a:t> </a:t>
            </a:r>
            <a:r>
              <a:rPr sz="1600" spc="-10" dirty="0">
                <a:solidFill>
                  <a:srgbClr val="FDFFFF"/>
                </a:solidFill>
                <a:latin typeface="Verdana"/>
                <a:cs typeface="Verdana"/>
              </a:rPr>
              <a:t>netto</a:t>
            </a:r>
            <a:endParaRPr sz="1600">
              <a:latin typeface="Verdana"/>
              <a:cs typeface="Verdana"/>
            </a:endParaRPr>
          </a:p>
          <a:p>
            <a:pPr marL="304800" marR="23495" indent="-271780">
              <a:lnSpc>
                <a:spcPts val="1540"/>
              </a:lnSpc>
              <a:spcBef>
                <a:spcPts val="705"/>
              </a:spcBef>
            </a:pPr>
            <a:r>
              <a:rPr sz="1400" spc="-5" dirty="0">
                <a:solidFill>
                  <a:srgbClr val="FDFFFF"/>
                </a:solidFill>
                <a:latin typeface="Verdana"/>
                <a:cs typeface="Verdana"/>
              </a:rPr>
              <a:t>(</a:t>
            </a:r>
            <a:r>
              <a:rPr sz="1400" i="1" spc="-5" dirty="0">
                <a:solidFill>
                  <a:srgbClr val="FDFFFF"/>
                </a:solidFill>
                <a:latin typeface="Verdana"/>
                <a:cs typeface="Verdana"/>
              </a:rPr>
              <a:t>pari </a:t>
            </a:r>
            <a:r>
              <a:rPr sz="1400" i="1" dirty="0">
                <a:solidFill>
                  <a:srgbClr val="FDFFFF"/>
                </a:solidFill>
                <a:latin typeface="Verdana"/>
                <a:cs typeface="Verdana"/>
              </a:rPr>
              <a:t>a </a:t>
            </a:r>
            <a:r>
              <a:rPr sz="1400" i="1" spc="-5" dirty="0">
                <a:solidFill>
                  <a:srgbClr val="FDFFFF"/>
                </a:solidFill>
                <a:latin typeface="Verdana"/>
                <a:cs typeface="Verdana"/>
              </a:rPr>
              <a:t>30 </a:t>
            </a:r>
            <a:r>
              <a:rPr sz="1400" i="1" dirty="0">
                <a:solidFill>
                  <a:srgbClr val="FDFFFF"/>
                </a:solidFill>
                <a:latin typeface="Verdana"/>
                <a:cs typeface="Verdana"/>
              </a:rPr>
              <a:t>gg</a:t>
            </a:r>
            <a:r>
              <a:rPr sz="1400" i="1" spc="-85" dirty="0">
                <a:solidFill>
                  <a:srgbClr val="FDFFFF"/>
                </a:solidFill>
                <a:latin typeface="Verdana"/>
                <a:cs typeface="Verdana"/>
              </a:rPr>
              <a:t> </a:t>
            </a:r>
            <a:r>
              <a:rPr sz="1400" i="1" spc="-5" dirty="0">
                <a:solidFill>
                  <a:srgbClr val="FDFFFF"/>
                </a:solidFill>
                <a:latin typeface="Verdana"/>
                <a:cs typeface="Verdana"/>
              </a:rPr>
              <a:t>di  </a:t>
            </a:r>
            <a:r>
              <a:rPr sz="1400" i="1" dirty="0">
                <a:solidFill>
                  <a:srgbClr val="FDFFFF"/>
                </a:solidFill>
                <a:latin typeface="Verdana"/>
                <a:cs typeface="Verdana"/>
              </a:rPr>
              <a:t>soggiorno</a:t>
            </a:r>
            <a:r>
              <a:rPr sz="1400" dirty="0">
                <a:solidFill>
                  <a:srgbClr val="FDFFFF"/>
                </a:solidFill>
                <a:latin typeface="Verdana"/>
                <a:cs typeface="Verdana"/>
              </a:rPr>
              <a:t>)</a:t>
            </a:r>
            <a:endParaRPr sz="1400">
              <a:latin typeface="Verdana"/>
              <a:cs typeface="Verdana"/>
            </a:endParaRPr>
          </a:p>
        </p:txBody>
      </p:sp>
      <p:sp>
        <p:nvSpPr>
          <p:cNvPr id="11" name="object 11"/>
          <p:cNvSpPr/>
          <p:nvPr/>
        </p:nvSpPr>
        <p:spPr>
          <a:xfrm>
            <a:off x="5917691" y="1098803"/>
            <a:ext cx="2132838" cy="128244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5917691" y="2607564"/>
            <a:ext cx="2132838" cy="2134362"/>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6168897" y="2702179"/>
            <a:ext cx="163322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DFFFF"/>
                </a:solidFill>
                <a:latin typeface="Verdana"/>
                <a:cs typeface="Verdana"/>
              </a:rPr>
              <a:t>Budget</a:t>
            </a:r>
            <a:r>
              <a:rPr sz="1800" b="1" spc="-90" dirty="0">
                <a:solidFill>
                  <a:srgbClr val="FDFFFF"/>
                </a:solidFill>
                <a:latin typeface="Verdana"/>
                <a:cs typeface="Verdana"/>
              </a:rPr>
              <a:t> </a:t>
            </a:r>
            <a:r>
              <a:rPr sz="1800" b="1" dirty="0">
                <a:solidFill>
                  <a:srgbClr val="FDFFFF"/>
                </a:solidFill>
                <a:latin typeface="Verdana"/>
                <a:cs typeface="Verdana"/>
              </a:rPr>
              <a:t>10%</a:t>
            </a:r>
            <a:endParaRPr sz="1800">
              <a:latin typeface="Verdana"/>
              <a:cs typeface="Verdana"/>
            </a:endParaRPr>
          </a:p>
        </p:txBody>
      </p:sp>
      <p:sp>
        <p:nvSpPr>
          <p:cNvPr id="15" name="object 15"/>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16" name="object 16"/>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5</a:t>
            </a:fld>
            <a:endParaRPr spc="15" dirty="0"/>
          </a:p>
        </p:txBody>
      </p:sp>
      <p:sp>
        <p:nvSpPr>
          <p:cNvPr id="14" name="object 14"/>
          <p:cNvSpPr txBox="1"/>
          <p:nvPr/>
        </p:nvSpPr>
        <p:spPr>
          <a:xfrm>
            <a:off x="6290817" y="3605580"/>
            <a:ext cx="1389380" cy="641350"/>
          </a:xfrm>
          <a:prstGeom prst="rect">
            <a:avLst/>
          </a:prstGeom>
        </p:spPr>
        <p:txBody>
          <a:bodyPr vert="horz" wrap="square" lIns="0" tIns="76835" rIns="0" bIns="0" rtlCol="0">
            <a:spAutoFit/>
          </a:bodyPr>
          <a:lstStyle/>
          <a:p>
            <a:pPr algn="ctr">
              <a:lnSpc>
                <a:spcPct val="100000"/>
              </a:lnSpc>
              <a:spcBef>
                <a:spcPts val="605"/>
              </a:spcBef>
            </a:pPr>
            <a:r>
              <a:rPr sz="1600" spc="-5" dirty="0">
                <a:solidFill>
                  <a:srgbClr val="FDFFFF"/>
                </a:solidFill>
                <a:latin typeface="Verdana"/>
                <a:cs typeface="Verdana"/>
              </a:rPr>
              <a:t>4.872,9</a:t>
            </a:r>
            <a:r>
              <a:rPr sz="1600" spc="-25" dirty="0">
                <a:solidFill>
                  <a:srgbClr val="FDFFFF"/>
                </a:solidFill>
                <a:latin typeface="Verdana"/>
                <a:cs typeface="Verdana"/>
              </a:rPr>
              <a:t> </a:t>
            </a:r>
            <a:r>
              <a:rPr sz="1600" spc="-5" dirty="0">
                <a:solidFill>
                  <a:srgbClr val="FDFFFF"/>
                </a:solidFill>
                <a:latin typeface="Verdana"/>
                <a:cs typeface="Verdana"/>
              </a:rPr>
              <a:t>€</a:t>
            </a:r>
            <a:endParaRPr sz="1600">
              <a:latin typeface="Verdana"/>
              <a:cs typeface="Verdana"/>
            </a:endParaRPr>
          </a:p>
          <a:p>
            <a:pPr algn="ctr">
              <a:lnSpc>
                <a:spcPct val="100000"/>
              </a:lnSpc>
              <a:spcBef>
                <a:spcPts val="500"/>
              </a:spcBef>
            </a:pPr>
            <a:r>
              <a:rPr sz="1600" spc="-10" dirty="0">
                <a:solidFill>
                  <a:srgbClr val="FDFFFF"/>
                </a:solidFill>
                <a:latin typeface="Verdana"/>
                <a:cs typeface="Verdana"/>
              </a:rPr>
              <a:t>per il</a:t>
            </a:r>
            <a:r>
              <a:rPr sz="1600" spc="-55" dirty="0">
                <a:solidFill>
                  <a:srgbClr val="FDFFFF"/>
                </a:solidFill>
                <a:latin typeface="Verdana"/>
                <a:cs typeface="Verdana"/>
              </a:rPr>
              <a:t> </a:t>
            </a:r>
            <a:r>
              <a:rPr sz="1600" spc="-5" dirty="0">
                <a:solidFill>
                  <a:srgbClr val="FDFFFF"/>
                </a:solidFill>
                <a:latin typeface="Verdana"/>
                <a:cs typeface="Verdana"/>
              </a:rPr>
              <a:t>triennio</a:t>
            </a:r>
            <a:endParaRPr sz="160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5480" y="1372006"/>
            <a:ext cx="7941309" cy="2743835"/>
          </a:xfrm>
          <a:prstGeom prst="rect">
            <a:avLst/>
          </a:prstGeom>
        </p:spPr>
        <p:txBody>
          <a:bodyPr vert="horz" wrap="square" lIns="0" tIns="12700" rIns="0" bIns="0" rtlCol="0">
            <a:spAutoFit/>
          </a:bodyPr>
          <a:lstStyle/>
          <a:p>
            <a:pPr marL="12700" marR="5080" algn="just">
              <a:lnSpc>
                <a:spcPct val="114399"/>
              </a:lnSpc>
              <a:spcBef>
                <a:spcPts val="100"/>
              </a:spcBef>
            </a:pPr>
            <a:r>
              <a:rPr sz="1600" spc="-5" dirty="0">
                <a:latin typeface="Verdana"/>
                <a:cs typeface="Verdana"/>
              </a:rPr>
              <a:t>La borsa di studio è </a:t>
            </a:r>
            <a:r>
              <a:rPr sz="1600" dirty="0">
                <a:latin typeface="Verdana"/>
                <a:cs typeface="Verdana"/>
              </a:rPr>
              <a:t>corrisposta in </a:t>
            </a:r>
            <a:r>
              <a:rPr sz="1600" b="1" dirty="0">
                <a:solidFill>
                  <a:srgbClr val="C00000"/>
                </a:solidFill>
                <a:latin typeface="Verdana"/>
                <a:cs typeface="Verdana"/>
              </a:rPr>
              <a:t>rate </a:t>
            </a:r>
            <a:r>
              <a:rPr sz="1600" b="1" spc="-5" dirty="0">
                <a:solidFill>
                  <a:srgbClr val="C00000"/>
                </a:solidFill>
                <a:latin typeface="Verdana"/>
                <a:cs typeface="Verdana"/>
              </a:rPr>
              <a:t>mensili posticipate</a:t>
            </a:r>
            <a:r>
              <a:rPr sz="1600" spc="-5" dirty="0">
                <a:latin typeface="Verdana"/>
                <a:cs typeface="Verdana"/>
              </a:rPr>
              <a:t>, con accredito  fissato all'ultimo giorno </a:t>
            </a:r>
            <a:r>
              <a:rPr sz="1600" spc="-10" dirty="0">
                <a:latin typeface="Verdana"/>
                <a:cs typeface="Verdana"/>
              </a:rPr>
              <a:t>lavorativo del </a:t>
            </a:r>
            <a:r>
              <a:rPr sz="1600" spc="-5" dirty="0">
                <a:latin typeface="Verdana"/>
                <a:cs typeface="Verdana"/>
              </a:rPr>
              <a:t>mese; solo </a:t>
            </a:r>
            <a:r>
              <a:rPr sz="1600" spc="-10" dirty="0">
                <a:latin typeface="Verdana"/>
                <a:cs typeface="Verdana"/>
              </a:rPr>
              <a:t>per </a:t>
            </a:r>
            <a:r>
              <a:rPr sz="1600" spc="-5" dirty="0">
                <a:latin typeface="Verdana"/>
                <a:cs typeface="Verdana"/>
              </a:rPr>
              <a:t>dicembre è previsto </a:t>
            </a:r>
            <a:r>
              <a:rPr sz="1600" spc="-10" dirty="0">
                <a:latin typeface="Verdana"/>
                <a:cs typeface="Verdana"/>
              </a:rPr>
              <a:t>un  anticipo intorno </a:t>
            </a:r>
            <a:r>
              <a:rPr sz="1600" spc="-5" dirty="0">
                <a:latin typeface="Verdana"/>
                <a:cs typeface="Verdana"/>
              </a:rPr>
              <a:t>alla </a:t>
            </a:r>
            <a:r>
              <a:rPr sz="1600" spc="-10" dirty="0">
                <a:latin typeface="Verdana"/>
                <a:cs typeface="Verdana"/>
              </a:rPr>
              <a:t>metà </a:t>
            </a:r>
            <a:r>
              <a:rPr sz="1600" spc="-5" dirty="0">
                <a:latin typeface="Verdana"/>
                <a:cs typeface="Verdana"/>
              </a:rPr>
              <a:t>del </a:t>
            </a:r>
            <a:r>
              <a:rPr sz="1600" spc="-10" dirty="0">
                <a:latin typeface="Verdana"/>
                <a:cs typeface="Verdana"/>
              </a:rPr>
              <a:t>mese (quest'anno il</a:t>
            </a:r>
            <a:r>
              <a:rPr sz="1600" spc="225" dirty="0">
                <a:latin typeface="Verdana"/>
                <a:cs typeface="Verdana"/>
              </a:rPr>
              <a:t> </a:t>
            </a:r>
            <a:r>
              <a:rPr sz="1600" spc="-5" dirty="0">
                <a:latin typeface="Verdana"/>
                <a:cs typeface="Verdana"/>
              </a:rPr>
              <a:t>19).</a:t>
            </a:r>
            <a:endParaRPr sz="1600">
              <a:latin typeface="Verdana"/>
              <a:cs typeface="Verdana"/>
            </a:endParaRPr>
          </a:p>
          <a:p>
            <a:pPr marL="12700" marR="5080" algn="just">
              <a:lnSpc>
                <a:spcPct val="114700"/>
              </a:lnSpc>
              <a:spcBef>
                <a:spcPts val="800"/>
              </a:spcBef>
            </a:pPr>
            <a:r>
              <a:rPr sz="1600" spc="-5" dirty="0">
                <a:latin typeface="Verdana"/>
                <a:cs typeface="Verdana"/>
              </a:rPr>
              <a:t>La borsa </a:t>
            </a:r>
            <a:r>
              <a:rPr sz="1600" dirty="0">
                <a:latin typeface="Verdana"/>
                <a:cs typeface="Verdana"/>
              </a:rPr>
              <a:t>di </a:t>
            </a:r>
            <a:r>
              <a:rPr sz="1600" spc="-5" dirty="0">
                <a:latin typeface="Verdana"/>
                <a:cs typeface="Verdana"/>
              </a:rPr>
              <a:t>studio </a:t>
            </a:r>
            <a:r>
              <a:rPr sz="1600" b="1" dirty="0">
                <a:solidFill>
                  <a:srgbClr val="C00000"/>
                </a:solidFill>
                <a:latin typeface="Verdana"/>
                <a:cs typeface="Verdana"/>
              </a:rPr>
              <a:t>non </a:t>
            </a:r>
            <a:r>
              <a:rPr sz="1600" b="1" spc="-5" dirty="0">
                <a:solidFill>
                  <a:srgbClr val="C00000"/>
                </a:solidFill>
                <a:latin typeface="Verdana"/>
                <a:cs typeface="Verdana"/>
              </a:rPr>
              <a:t>costituisce </a:t>
            </a:r>
            <a:r>
              <a:rPr sz="1600" b="1" dirty="0">
                <a:solidFill>
                  <a:srgbClr val="C00000"/>
                </a:solidFill>
                <a:latin typeface="Verdana"/>
                <a:cs typeface="Verdana"/>
              </a:rPr>
              <a:t>reddito </a:t>
            </a:r>
            <a:r>
              <a:rPr sz="1600" spc="-5" dirty="0">
                <a:latin typeface="Verdana"/>
                <a:cs typeface="Verdana"/>
              </a:rPr>
              <a:t>e </a:t>
            </a:r>
            <a:r>
              <a:rPr sz="1600" dirty="0">
                <a:latin typeface="Verdana"/>
                <a:cs typeface="Verdana"/>
              </a:rPr>
              <a:t>non </a:t>
            </a:r>
            <a:r>
              <a:rPr sz="1600" spc="-5" dirty="0">
                <a:latin typeface="Verdana"/>
                <a:cs typeface="Verdana"/>
              </a:rPr>
              <a:t>è soggetta a tassazione  </a:t>
            </a:r>
            <a:r>
              <a:rPr sz="1600" spc="-45" dirty="0">
                <a:latin typeface="Verdana"/>
                <a:cs typeface="Verdana"/>
              </a:rPr>
              <a:t>IRPEF, </a:t>
            </a:r>
            <a:r>
              <a:rPr sz="1600" spc="-5" dirty="0">
                <a:latin typeface="Verdana"/>
                <a:cs typeface="Verdana"/>
              </a:rPr>
              <a:t>prevede però </a:t>
            </a:r>
            <a:r>
              <a:rPr sz="1600" spc="-10" dirty="0">
                <a:latin typeface="Verdana"/>
                <a:cs typeface="Verdana"/>
              </a:rPr>
              <a:t>il </a:t>
            </a:r>
            <a:r>
              <a:rPr sz="1600" spc="-5" dirty="0">
                <a:latin typeface="Verdana"/>
                <a:cs typeface="Verdana"/>
              </a:rPr>
              <a:t>versamento di contributi previdenziali </a:t>
            </a:r>
            <a:r>
              <a:rPr sz="1600" dirty="0">
                <a:latin typeface="Verdana"/>
                <a:cs typeface="Verdana"/>
              </a:rPr>
              <a:t>in </a:t>
            </a:r>
            <a:r>
              <a:rPr sz="1600" spc="-5" dirty="0">
                <a:latin typeface="Verdana"/>
                <a:cs typeface="Verdana"/>
              </a:rPr>
              <a:t>gestione  </a:t>
            </a:r>
            <a:r>
              <a:rPr sz="1600" spc="-10" dirty="0">
                <a:latin typeface="Verdana"/>
                <a:cs typeface="Verdana"/>
              </a:rPr>
              <a:t>separata</a:t>
            </a:r>
            <a:r>
              <a:rPr sz="1600" spc="15" dirty="0">
                <a:latin typeface="Verdana"/>
                <a:cs typeface="Verdana"/>
              </a:rPr>
              <a:t> </a:t>
            </a:r>
            <a:r>
              <a:rPr sz="1600" spc="-10" dirty="0">
                <a:latin typeface="Verdana"/>
                <a:cs typeface="Verdana"/>
              </a:rPr>
              <a:t>INPS.</a:t>
            </a:r>
            <a:endParaRPr sz="1600">
              <a:latin typeface="Verdana"/>
              <a:cs typeface="Verdana"/>
            </a:endParaRPr>
          </a:p>
          <a:p>
            <a:pPr marL="12700" marR="5080" algn="just">
              <a:lnSpc>
                <a:spcPct val="114700"/>
              </a:lnSpc>
              <a:spcBef>
                <a:spcPts val="800"/>
              </a:spcBef>
            </a:pPr>
            <a:r>
              <a:rPr sz="1600" b="1" spc="-5" dirty="0">
                <a:latin typeface="Verdana"/>
                <a:cs typeface="Verdana"/>
              </a:rPr>
              <a:t>Non è consentito </a:t>
            </a:r>
            <a:r>
              <a:rPr sz="1600" dirty="0">
                <a:latin typeface="Verdana"/>
                <a:cs typeface="Verdana"/>
              </a:rPr>
              <a:t>il </a:t>
            </a:r>
            <a:r>
              <a:rPr sz="1600" spc="-5" dirty="0">
                <a:latin typeface="Verdana"/>
                <a:cs typeface="Verdana"/>
              </a:rPr>
              <a:t>cumulo della </a:t>
            </a:r>
            <a:r>
              <a:rPr sz="1600" dirty="0">
                <a:latin typeface="Verdana"/>
                <a:cs typeface="Verdana"/>
              </a:rPr>
              <a:t>borsa </a:t>
            </a:r>
            <a:r>
              <a:rPr sz="1600" spc="-5" dirty="0">
                <a:latin typeface="Verdana"/>
                <a:cs typeface="Verdana"/>
              </a:rPr>
              <a:t>con altre borse a </a:t>
            </a:r>
            <a:r>
              <a:rPr sz="1600" spc="-10" dirty="0">
                <a:latin typeface="Verdana"/>
                <a:cs typeface="Verdana"/>
              </a:rPr>
              <a:t>qualunque </a:t>
            </a:r>
            <a:r>
              <a:rPr sz="1600" spc="-5" dirty="0">
                <a:latin typeface="Verdana"/>
                <a:cs typeface="Verdana"/>
              </a:rPr>
              <a:t>titolo  conferite, </a:t>
            </a:r>
            <a:r>
              <a:rPr sz="1600" spc="-10" dirty="0">
                <a:latin typeface="Verdana"/>
                <a:cs typeface="Verdana"/>
              </a:rPr>
              <a:t>tranne </a:t>
            </a:r>
            <a:r>
              <a:rPr sz="1600" spc="-5" dirty="0">
                <a:latin typeface="Verdana"/>
                <a:cs typeface="Verdana"/>
              </a:rPr>
              <a:t>quelle </a:t>
            </a:r>
            <a:r>
              <a:rPr sz="1600" dirty="0">
                <a:latin typeface="Verdana"/>
                <a:cs typeface="Verdana"/>
              </a:rPr>
              <a:t>concesse </a:t>
            </a:r>
            <a:r>
              <a:rPr sz="1600" spc="-5" dirty="0">
                <a:latin typeface="Verdana"/>
                <a:cs typeface="Verdana"/>
              </a:rPr>
              <a:t>da Istituzioni nazionali ed estere per  sostenere </a:t>
            </a:r>
            <a:r>
              <a:rPr sz="1600" spc="-10" dirty="0">
                <a:latin typeface="Verdana"/>
                <a:cs typeface="Verdana"/>
              </a:rPr>
              <a:t>la </a:t>
            </a:r>
            <a:r>
              <a:rPr sz="1600" b="1" spc="-10" dirty="0">
                <a:latin typeface="Verdana"/>
                <a:cs typeface="Verdana"/>
              </a:rPr>
              <a:t>mobilità estera </a:t>
            </a:r>
            <a:r>
              <a:rPr sz="1600" spc="-10" dirty="0">
                <a:latin typeface="Verdana"/>
                <a:cs typeface="Verdana"/>
              </a:rPr>
              <a:t>del</a:t>
            </a:r>
            <a:r>
              <a:rPr sz="1600" spc="140" dirty="0">
                <a:latin typeface="Verdana"/>
                <a:cs typeface="Verdana"/>
              </a:rPr>
              <a:t> </a:t>
            </a:r>
            <a:r>
              <a:rPr sz="1600" spc="-10" dirty="0">
                <a:latin typeface="Verdana"/>
                <a:cs typeface="Verdana"/>
              </a:rPr>
              <a:t>dottorando.</a:t>
            </a:r>
            <a:endParaRPr sz="1600">
              <a:latin typeface="Verdana"/>
              <a:cs typeface="Verdana"/>
            </a:endParaRPr>
          </a:p>
        </p:txBody>
      </p:sp>
      <p:sp>
        <p:nvSpPr>
          <p:cNvPr id="4" name="object 4"/>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6</a:t>
            </a:fld>
            <a:endParaRPr spc="15" dirty="0"/>
          </a:p>
        </p:txBody>
      </p:sp>
      <p:sp>
        <p:nvSpPr>
          <p:cNvPr id="3" name="object 3"/>
          <p:cNvSpPr txBox="1">
            <a:spLocks noGrp="1"/>
          </p:cNvSpPr>
          <p:nvPr>
            <p:ph type="title"/>
          </p:nvPr>
        </p:nvSpPr>
        <p:spPr>
          <a:xfrm>
            <a:off x="3277361" y="770890"/>
            <a:ext cx="2590800" cy="391160"/>
          </a:xfrm>
          <a:prstGeom prst="rect">
            <a:avLst/>
          </a:prstGeom>
        </p:spPr>
        <p:txBody>
          <a:bodyPr vert="horz" wrap="square" lIns="0" tIns="12700" rIns="0" bIns="0" rtlCol="0">
            <a:spAutoFit/>
          </a:bodyPr>
          <a:lstStyle/>
          <a:p>
            <a:pPr marL="12700">
              <a:lnSpc>
                <a:spcPct val="100000"/>
              </a:lnSpc>
              <a:spcBef>
                <a:spcPts val="100"/>
              </a:spcBef>
            </a:pPr>
            <a:r>
              <a:rPr sz="2400" spc="-5" dirty="0"/>
              <a:t>Borsa di</a:t>
            </a:r>
            <a:r>
              <a:rPr sz="2400" spc="-75" dirty="0"/>
              <a:t> </a:t>
            </a:r>
            <a:r>
              <a:rPr sz="2400" spc="-5" dirty="0"/>
              <a:t>studio</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7763" y="1365993"/>
            <a:ext cx="7428230" cy="1422400"/>
          </a:xfrm>
          <a:prstGeom prst="rect">
            <a:avLst/>
          </a:prstGeom>
        </p:spPr>
        <p:txBody>
          <a:bodyPr vert="horz" wrap="square" lIns="0" tIns="12700" rIns="0" bIns="0" rtlCol="0">
            <a:spAutoFit/>
          </a:bodyPr>
          <a:lstStyle/>
          <a:p>
            <a:pPr marL="12700" marR="5080" algn="just">
              <a:lnSpc>
                <a:spcPct val="114599"/>
              </a:lnSpc>
              <a:spcBef>
                <a:spcPts val="100"/>
              </a:spcBef>
            </a:pPr>
            <a:r>
              <a:rPr sz="1600" spc="-5" dirty="0">
                <a:latin typeface="Verdana"/>
                <a:cs typeface="Verdana"/>
              </a:rPr>
              <a:t>Ai dottorandi </a:t>
            </a:r>
            <a:r>
              <a:rPr sz="1600" u="sng" spc="-5" dirty="0">
                <a:uFill>
                  <a:solidFill>
                    <a:srgbClr val="000000"/>
                  </a:solidFill>
                </a:uFill>
                <a:latin typeface="Verdana"/>
                <a:cs typeface="Verdana"/>
              </a:rPr>
              <a:t>con e senza borsa</a:t>
            </a:r>
            <a:r>
              <a:rPr sz="1600" spc="-5" dirty="0">
                <a:latin typeface="Verdana"/>
                <a:cs typeface="Verdana"/>
              </a:rPr>
              <a:t> è </a:t>
            </a:r>
            <a:r>
              <a:rPr sz="1600" dirty="0">
                <a:latin typeface="Verdana"/>
                <a:cs typeface="Verdana"/>
              </a:rPr>
              <a:t>riconosciuto un </a:t>
            </a:r>
            <a:r>
              <a:rPr sz="1600" b="1" spc="-10" dirty="0">
                <a:solidFill>
                  <a:srgbClr val="A93837"/>
                </a:solidFill>
                <a:latin typeface="Verdana"/>
                <a:cs typeface="Verdana"/>
              </a:rPr>
              <a:t>incremento </a:t>
            </a:r>
            <a:r>
              <a:rPr sz="1600" b="1" spc="-5" dirty="0">
                <a:solidFill>
                  <a:srgbClr val="A93837"/>
                </a:solidFill>
                <a:latin typeface="Verdana"/>
                <a:cs typeface="Verdana"/>
              </a:rPr>
              <a:t>del  50% </a:t>
            </a:r>
            <a:r>
              <a:rPr sz="1600" spc="-5" dirty="0">
                <a:latin typeface="Verdana"/>
                <a:cs typeface="Verdana"/>
              </a:rPr>
              <a:t>della borsa </a:t>
            </a:r>
            <a:r>
              <a:rPr sz="1600" dirty="0">
                <a:latin typeface="Verdana"/>
                <a:cs typeface="Verdana"/>
              </a:rPr>
              <a:t>per </a:t>
            </a:r>
            <a:r>
              <a:rPr sz="1600" spc="-10" dirty="0">
                <a:latin typeface="Verdana"/>
                <a:cs typeface="Verdana"/>
              </a:rPr>
              <a:t>lo </a:t>
            </a:r>
            <a:r>
              <a:rPr sz="1600" spc="-5" dirty="0">
                <a:latin typeface="Verdana"/>
                <a:cs typeface="Verdana"/>
              </a:rPr>
              <a:t>svolgimento di attività di ricerca all’estero, </a:t>
            </a:r>
            <a:r>
              <a:rPr sz="1600" spc="550" dirty="0">
                <a:latin typeface="Verdana"/>
                <a:cs typeface="Verdana"/>
              </a:rPr>
              <a:t> </a:t>
            </a:r>
            <a:r>
              <a:rPr sz="1600" b="1" spc="-5" dirty="0">
                <a:latin typeface="Verdana"/>
                <a:cs typeface="Verdana"/>
              </a:rPr>
              <a:t>previa </a:t>
            </a:r>
            <a:r>
              <a:rPr sz="1600" spc="-5" dirty="0">
                <a:latin typeface="Verdana"/>
                <a:cs typeface="Verdana"/>
              </a:rPr>
              <a:t>autorizzazione </a:t>
            </a:r>
            <a:r>
              <a:rPr sz="1600" dirty="0">
                <a:latin typeface="Verdana"/>
                <a:cs typeface="Verdana"/>
              </a:rPr>
              <a:t>del </a:t>
            </a:r>
            <a:r>
              <a:rPr sz="1600" spc="-5" dirty="0">
                <a:latin typeface="Verdana"/>
                <a:cs typeface="Verdana"/>
              </a:rPr>
              <a:t>Coordinatore del Corso e </a:t>
            </a:r>
            <a:r>
              <a:rPr sz="1600" dirty="0">
                <a:latin typeface="Verdana"/>
                <a:cs typeface="Verdana"/>
              </a:rPr>
              <a:t>del </a:t>
            </a:r>
            <a:r>
              <a:rPr sz="1600" spc="-5" dirty="0">
                <a:latin typeface="Verdana"/>
                <a:cs typeface="Verdana"/>
              </a:rPr>
              <a:t>Direttore del  </a:t>
            </a:r>
            <a:r>
              <a:rPr sz="1600" spc="-10" dirty="0">
                <a:latin typeface="Verdana"/>
                <a:cs typeface="Verdana"/>
              </a:rPr>
              <a:t>Dipartimento, per </a:t>
            </a:r>
            <a:r>
              <a:rPr sz="1600" spc="-5" dirty="0">
                <a:latin typeface="Verdana"/>
                <a:cs typeface="Verdana"/>
              </a:rPr>
              <a:t>periodi </a:t>
            </a:r>
            <a:r>
              <a:rPr sz="1600" dirty="0">
                <a:latin typeface="Verdana"/>
                <a:cs typeface="Verdana"/>
              </a:rPr>
              <a:t>non </a:t>
            </a:r>
            <a:r>
              <a:rPr sz="1600" spc="-5" dirty="0">
                <a:latin typeface="Verdana"/>
                <a:cs typeface="Verdana"/>
              </a:rPr>
              <a:t>superiori a 6 mesi, e </a:t>
            </a:r>
            <a:r>
              <a:rPr sz="1600" u="sng" spc="-5" dirty="0">
                <a:uFill>
                  <a:solidFill>
                    <a:srgbClr val="000000"/>
                  </a:solidFill>
                </a:uFill>
                <a:latin typeface="Verdana"/>
                <a:cs typeface="Verdana"/>
              </a:rPr>
              <a:t>anche</a:t>
            </a:r>
            <a:r>
              <a:rPr sz="1600" spc="-5" dirty="0">
                <a:latin typeface="Verdana"/>
                <a:cs typeface="Verdana"/>
              </a:rPr>
              <a:t> dal </a:t>
            </a:r>
            <a:r>
              <a:rPr sz="1600" spc="-10" dirty="0">
                <a:latin typeface="Verdana"/>
                <a:cs typeface="Verdana"/>
              </a:rPr>
              <a:t>Collegio  </a:t>
            </a:r>
            <a:r>
              <a:rPr sz="1600" spc="-5" dirty="0">
                <a:latin typeface="Verdana"/>
                <a:cs typeface="Verdana"/>
              </a:rPr>
              <a:t>dei </a:t>
            </a:r>
            <a:r>
              <a:rPr sz="1600" spc="-10" dirty="0">
                <a:latin typeface="Verdana"/>
                <a:cs typeface="Verdana"/>
              </a:rPr>
              <a:t>docenti, </a:t>
            </a:r>
            <a:r>
              <a:rPr sz="1600" spc="-5" dirty="0">
                <a:latin typeface="Verdana"/>
                <a:cs typeface="Verdana"/>
              </a:rPr>
              <a:t>per periodi superiori a 6 </a:t>
            </a:r>
            <a:r>
              <a:rPr sz="1600" spc="-10" dirty="0">
                <a:latin typeface="Verdana"/>
                <a:cs typeface="Verdana"/>
              </a:rPr>
              <a:t>mesi</a:t>
            </a:r>
            <a:r>
              <a:rPr sz="1600" spc="160" dirty="0">
                <a:latin typeface="Verdana"/>
                <a:cs typeface="Verdana"/>
              </a:rPr>
              <a:t> </a:t>
            </a:r>
            <a:r>
              <a:rPr sz="1600" spc="-10" dirty="0">
                <a:latin typeface="Verdana"/>
                <a:cs typeface="Verdana"/>
              </a:rPr>
              <a:t>continuativi.</a:t>
            </a:r>
            <a:endParaRPr sz="1600">
              <a:latin typeface="Verdana"/>
              <a:cs typeface="Verdana"/>
            </a:endParaRPr>
          </a:p>
        </p:txBody>
      </p:sp>
      <p:sp>
        <p:nvSpPr>
          <p:cNvPr id="6" name="object 6"/>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7" name="object 7"/>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7</a:t>
            </a:fld>
            <a:endParaRPr spc="15" dirty="0"/>
          </a:p>
        </p:txBody>
      </p:sp>
      <p:sp>
        <p:nvSpPr>
          <p:cNvPr id="3" name="object 3"/>
          <p:cNvSpPr txBox="1"/>
          <p:nvPr/>
        </p:nvSpPr>
        <p:spPr>
          <a:xfrm>
            <a:off x="797763" y="2900933"/>
            <a:ext cx="7427595" cy="269240"/>
          </a:xfrm>
          <a:prstGeom prst="rect">
            <a:avLst/>
          </a:prstGeom>
        </p:spPr>
        <p:txBody>
          <a:bodyPr vert="horz" wrap="square" lIns="0" tIns="12065" rIns="0" bIns="0" rtlCol="0">
            <a:spAutoFit/>
          </a:bodyPr>
          <a:lstStyle/>
          <a:p>
            <a:pPr marL="12700">
              <a:lnSpc>
                <a:spcPct val="100000"/>
              </a:lnSpc>
              <a:spcBef>
                <a:spcPts val="95"/>
              </a:spcBef>
              <a:tabLst>
                <a:tab pos="335280" algn="l"/>
                <a:tab pos="1518285" algn="l"/>
                <a:tab pos="2623185" algn="l"/>
                <a:tab pos="3232785" algn="l"/>
                <a:tab pos="3841115" algn="l"/>
                <a:tab pos="4769485" algn="l"/>
                <a:tab pos="5932170" algn="l"/>
                <a:tab pos="6249670" algn="l"/>
                <a:tab pos="6574155" algn="l"/>
                <a:tab pos="7293609" algn="l"/>
              </a:tabLst>
            </a:pPr>
            <a:r>
              <a:rPr sz="1600" spc="5" dirty="0">
                <a:latin typeface="Verdana"/>
                <a:cs typeface="Verdana"/>
              </a:rPr>
              <a:t>I</a:t>
            </a:r>
            <a:r>
              <a:rPr sz="1600" spc="-5" dirty="0">
                <a:latin typeface="Verdana"/>
                <a:cs typeface="Verdana"/>
              </a:rPr>
              <a:t>l</a:t>
            </a:r>
            <a:r>
              <a:rPr sz="1600" dirty="0">
                <a:latin typeface="Verdana"/>
                <a:cs typeface="Verdana"/>
              </a:rPr>
              <a:t>	</a:t>
            </a:r>
            <a:r>
              <a:rPr sz="1600" spc="-5" dirty="0">
                <a:latin typeface="Verdana"/>
                <a:cs typeface="Verdana"/>
              </a:rPr>
              <a:t>sogg</a:t>
            </a:r>
            <a:r>
              <a:rPr sz="1600" spc="5" dirty="0">
                <a:latin typeface="Verdana"/>
                <a:cs typeface="Verdana"/>
              </a:rPr>
              <a:t>i</a:t>
            </a:r>
            <a:r>
              <a:rPr sz="1600" spc="-5" dirty="0">
                <a:latin typeface="Verdana"/>
                <a:cs typeface="Verdana"/>
              </a:rPr>
              <a:t>orno</a:t>
            </a:r>
            <a:r>
              <a:rPr sz="1600" dirty="0">
                <a:latin typeface="Verdana"/>
                <a:cs typeface="Verdana"/>
              </a:rPr>
              <a:t>	</a:t>
            </a:r>
            <a:r>
              <a:rPr sz="1600" spc="-5" dirty="0">
                <a:latin typeface="Verdana"/>
                <a:cs typeface="Verdana"/>
              </a:rPr>
              <a:t>all’estero</a:t>
            </a:r>
            <a:r>
              <a:rPr sz="1600" dirty="0">
                <a:latin typeface="Verdana"/>
                <a:cs typeface="Verdana"/>
              </a:rPr>
              <a:t>	</a:t>
            </a:r>
            <a:r>
              <a:rPr sz="1600" b="1" spc="-10" dirty="0">
                <a:latin typeface="Verdana"/>
                <a:cs typeface="Verdana"/>
              </a:rPr>
              <a:t>no</a:t>
            </a:r>
            <a:r>
              <a:rPr sz="1600" b="1" spc="-5" dirty="0">
                <a:latin typeface="Verdana"/>
                <a:cs typeface="Verdana"/>
              </a:rPr>
              <a:t>n</a:t>
            </a:r>
            <a:r>
              <a:rPr sz="1600" b="1" dirty="0">
                <a:latin typeface="Verdana"/>
                <a:cs typeface="Verdana"/>
              </a:rPr>
              <a:t>	</a:t>
            </a:r>
            <a:r>
              <a:rPr sz="1600" b="1" spc="-10" dirty="0">
                <a:latin typeface="Verdana"/>
                <a:cs typeface="Verdana"/>
              </a:rPr>
              <a:t>p</a:t>
            </a:r>
            <a:r>
              <a:rPr sz="1600" b="1" spc="5" dirty="0">
                <a:latin typeface="Verdana"/>
                <a:cs typeface="Verdana"/>
              </a:rPr>
              <a:t>u</a:t>
            </a:r>
            <a:r>
              <a:rPr sz="1600" b="1" spc="-5" dirty="0">
                <a:latin typeface="Verdana"/>
                <a:cs typeface="Verdana"/>
              </a:rPr>
              <a:t>ò</a:t>
            </a:r>
            <a:r>
              <a:rPr sz="1600" b="1" dirty="0">
                <a:latin typeface="Verdana"/>
                <a:cs typeface="Verdana"/>
              </a:rPr>
              <a:t>	</a:t>
            </a:r>
            <a:r>
              <a:rPr sz="1600" b="1" spc="-10" dirty="0">
                <a:latin typeface="Verdana"/>
                <a:cs typeface="Verdana"/>
              </a:rPr>
              <a:t>es</a:t>
            </a:r>
            <a:r>
              <a:rPr sz="1600" b="1" dirty="0">
                <a:latin typeface="Verdana"/>
                <a:cs typeface="Verdana"/>
              </a:rPr>
              <a:t>s</a:t>
            </a:r>
            <a:r>
              <a:rPr sz="1600" b="1" spc="-10" dirty="0">
                <a:latin typeface="Verdana"/>
                <a:cs typeface="Verdana"/>
              </a:rPr>
              <a:t>e</a:t>
            </a:r>
            <a:r>
              <a:rPr sz="1600" b="1" spc="-5" dirty="0">
                <a:latin typeface="Verdana"/>
                <a:cs typeface="Verdana"/>
              </a:rPr>
              <a:t>re</a:t>
            </a:r>
            <a:r>
              <a:rPr sz="1600" b="1" dirty="0">
                <a:latin typeface="Verdana"/>
                <a:cs typeface="Verdana"/>
              </a:rPr>
              <a:t>	</a:t>
            </a:r>
            <a:r>
              <a:rPr sz="1600" b="1" spc="-15" dirty="0">
                <a:latin typeface="Verdana"/>
                <a:cs typeface="Verdana"/>
              </a:rPr>
              <a:t>i</a:t>
            </a:r>
            <a:r>
              <a:rPr sz="1600" b="1" spc="-10" dirty="0">
                <a:latin typeface="Verdana"/>
                <a:cs typeface="Verdana"/>
              </a:rPr>
              <a:t>n</a:t>
            </a:r>
            <a:r>
              <a:rPr sz="1600" b="1" spc="5" dirty="0">
                <a:latin typeface="Verdana"/>
                <a:cs typeface="Verdana"/>
              </a:rPr>
              <a:t>f</a:t>
            </a:r>
            <a:r>
              <a:rPr sz="1600" b="1" dirty="0">
                <a:latin typeface="Verdana"/>
                <a:cs typeface="Verdana"/>
              </a:rPr>
              <a:t>e</a:t>
            </a:r>
            <a:r>
              <a:rPr sz="1600" b="1" spc="-10" dirty="0">
                <a:latin typeface="Verdana"/>
                <a:cs typeface="Verdana"/>
              </a:rPr>
              <a:t>r</a:t>
            </a:r>
            <a:r>
              <a:rPr sz="1600" b="1" spc="-5" dirty="0">
                <a:latin typeface="Verdana"/>
                <a:cs typeface="Verdana"/>
              </a:rPr>
              <a:t>i</a:t>
            </a:r>
            <a:r>
              <a:rPr sz="1600" b="1" dirty="0">
                <a:latin typeface="Verdana"/>
                <a:cs typeface="Verdana"/>
              </a:rPr>
              <a:t>o</a:t>
            </a:r>
            <a:r>
              <a:rPr sz="1600" b="1" spc="-10" dirty="0">
                <a:latin typeface="Verdana"/>
                <a:cs typeface="Verdana"/>
              </a:rPr>
              <a:t>r</a:t>
            </a:r>
            <a:r>
              <a:rPr sz="1600" b="1" spc="-5" dirty="0">
                <a:latin typeface="Verdana"/>
                <a:cs typeface="Verdana"/>
              </a:rPr>
              <a:t>e</a:t>
            </a:r>
            <a:r>
              <a:rPr sz="1600" b="1" dirty="0">
                <a:latin typeface="Verdana"/>
                <a:cs typeface="Verdana"/>
              </a:rPr>
              <a:t>	</a:t>
            </a:r>
            <a:r>
              <a:rPr sz="1600" b="1" spc="-5" dirty="0">
                <a:latin typeface="Verdana"/>
                <a:cs typeface="Verdana"/>
              </a:rPr>
              <a:t>a</a:t>
            </a:r>
            <a:r>
              <a:rPr sz="1600" b="1" dirty="0">
                <a:latin typeface="Verdana"/>
                <a:cs typeface="Verdana"/>
              </a:rPr>
              <a:t>	</a:t>
            </a:r>
            <a:r>
              <a:rPr sz="1600" b="1" spc="-5" dirty="0">
                <a:latin typeface="Verdana"/>
                <a:cs typeface="Verdana"/>
              </a:rPr>
              <a:t>3</a:t>
            </a:r>
            <a:r>
              <a:rPr sz="1600" b="1" dirty="0">
                <a:latin typeface="Verdana"/>
                <a:cs typeface="Verdana"/>
              </a:rPr>
              <a:t>	</a:t>
            </a:r>
            <a:r>
              <a:rPr sz="1600" b="1" spc="-10" dirty="0">
                <a:latin typeface="Verdana"/>
                <a:cs typeface="Verdana"/>
              </a:rPr>
              <a:t>me</a:t>
            </a:r>
            <a:r>
              <a:rPr sz="1600" b="1" spc="5" dirty="0">
                <a:latin typeface="Verdana"/>
                <a:cs typeface="Verdana"/>
              </a:rPr>
              <a:t>s</a:t>
            </a:r>
            <a:r>
              <a:rPr sz="1600" b="1" spc="-5" dirty="0">
                <a:latin typeface="Verdana"/>
                <a:cs typeface="Verdana"/>
              </a:rPr>
              <a:t>i</a:t>
            </a:r>
            <a:r>
              <a:rPr sz="1600" b="1" dirty="0">
                <a:latin typeface="Verdana"/>
                <a:cs typeface="Verdana"/>
              </a:rPr>
              <a:t>	</a:t>
            </a:r>
            <a:r>
              <a:rPr sz="1600" spc="-5" dirty="0">
                <a:latin typeface="Verdana"/>
                <a:cs typeface="Verdana"/>
              </a:rPr>
              <a:t>e</a:t>
            </a:r>
            <a:endParaRPr sz="1600">
              <a:latin typeface="Verdana"/>
              <a:cs typeface="Verdana"/>
            </a:endParaRPr>
          </a:p>
        </p:txBody>
      </p:sp>
      <p:sp>
        <p:nvSpPr>
          <p:cNvPr id="4" name="object 4"/>
          <p:cNvSpPr txBox="1"/>
          <p:nvPr/>
        </p:nvSpPr>
        <p:spPr>
          <a:xfrm>
            <a:off x="797763" y="3042056"/>
            <a:ext cx="7428865" cy="1347470"/>
          </a:xfrm>
          <a:prstGeom prst="rect">
            <a:avLst/>
          </a:prstGeom>
        </p:spPr>
        <p:txBody>
          <a:bodyPr vert="horz" wrap="square" lIns="0" tIns="149860" rIns="0" bIns="0" rtlCol="0">
            <a:spAutoFit/>
          </a:bodyPr>
          <a:lstStyle/>
          <a:p>
            <a:pPr marL="12700" algn="just">
              <a:lnSpc>
                <a:spcPct val="100000"/>
              </a:lnSpc>
              <a:spcBef>
                <a:spcPts val="1180"/>
              </a:spcBef>
            </a:pPr>
            <a:r>
              <a:rPr sz="1600" spc="-10" dirty="0">
                <a:latin typeface="Verdana"/>
                <a:cs typeface="Verdana"/>
              </a:rPr>
              <a:t>complessivamente superiore </a:t>
            </a:r>
            <a:r>
              <a:rPr sz="1600" spc="-5" dirty="0">
                <a:latin typeface="Verdana"/>
                <a:cs typeface="Verdana"/>
              </a:rPr>
              <a:t>a </a:t>
            </a:r>
            <a:r>
              <a:rPr sz="1600" dirty="0">
                <a:latin typeface="Verdana"/>
                <a:cs typeface="Verdana"/>
              </a:rPr>
              <a:t>12</a:t>
            </a:r>
            <a:r>
              <a:rPr sz="1600" spc="110" dirty="0">
                <a:latin typeface="Verdana"/>
                <a:cs typeface="Verdana"/>
              </a:rPr>
              <a:t> </a:t>
            </a:r>
            <a:r>
              <a:rPr sz="1600" spc="-10" dirty="0">
                <a:latin typeface="Verdana"/>
                <a:cs typeface="Verdana"/>
              </a:rPr>
              <a:t>mesi.</a:t>
            </a:r>
            <a:endParaRPr sz="1600">
              <a:latin typeface="Verdana"/>
              <a:cs typeface="Verdana"/>
            </a:endParaRPr>
          </a:p>
          <a:p>
            <a:pPr marL="12700" marR="5080" algn="just">
              <a:lnSpc>
                <a:spcPct val="114700"/>
              </a:lnSpc>
              <a:spcBef>
                <a:spcPts val="795"/>
              </a:spcBef>
            </a:pPr>
            <a:r>
              <a:rPr sz="1600" dirty="0">
                <a:latin typeface="Verdana"/>
                <a:cs typeface="Verdana"/>
              </a:rPr>
              <a:t>In </a:t>
            </a:r>
            <a:r>
              <a:rPr sz="1600" spc="-5" dirty="0">
                <a:latin typeface="Verdana"/>
                <a:cs typeface="Verdana"/>
              </a:rPr>
              <a:t>caso di co-tutela o di </a:t>
            </a:r>
            <a:r>
              <a:rPr sz="1600" dirty="0">
                <a:latin typeface="Verdana"/>
                <a:cs typeface="Verdana"/>
              </a:rPr>
              <a:t>corsi di </a:t>
            </a:r>
            <a:r>
              <a:rPr sz="1600" spc="-5" dirty="0">
                <a:latin typeface="Verdana"/>
                <a:cs typeface="Verdana"/>
              </a:rPr>
              <a:t>dottorato </a:t>
            </a:r>
            <a:r>
              <a:rPr sz="1600" spc="-10" dirty="0">
                <a:latin typeface="Verdana"/>
                <a:cs typeface="Verdana"/>
              </a:rPr>
              <a:t>attivati </a:t>
            </a:r>
            <a:r>
              <a:rPr sz="1600" dirty="0">
                <a:latin typeface="Verdana"/>
                <a:cs typeface="Verdana"/>
              </a:rPr>
              <a:t>in </a:t>
            </a:r>
            <a:r>
              <a:rPr sz="1600" spc="-5" dirty="0">
                <a:latin typeface="Verdana"/>
                <a:cs typeface="Verdana"/>
              </a:rPr>
              <a:t>convenzione o </a:t>
            </a:r>
            <a:r>
              <a:rPr sz="1600" spc="550" dirty="0">
                <a:latin typeface="Verdana"/>
                <a:cs typeface="Verdana"/>
              </a:rPr>
              <a:t> </a:t>
            </a:r>
            <a:r>
              <a:rPr sz="1600" spc="-5" dirty="0">
                <a:latin typeface="Verdana"/>
                <a:cs typeface="Verdana"/>
              </a:rPr>
              <a:t>consorzio (come ad </a:t>
            </a:r>
            <a:r>
              <a:rPr sz="1600" dirty="0">
                <a:latin typeface="Verdana"/>
                <a:cs typeface="Verdana"/>
              </a:rPr>
              <a:t>es. </a:t>
            </a:r>
            <a:r>
              <a:rPr sz="1600" spc="-5" dirty="0">
                <a:latin typeface="Verdana"/>
                <a:cs typeface="Verdana"/>
              </a:rPr>
              <a:t>i </a:t>
            </a:r>
            <a:r>
              <a:rPr sz="1600" dirty="0">
                <a:latin typeface="Verdana"/>
                <a:cs typeface="Verdana"/>
              </a:rPr>
              <a:t>corsi di </a:t>
            </a:r>
            <a:r>
              <a:rPr sz="1600" spc="-5" dirty="0">
                <a:latin typeface="Verdana"/>
                <a:cs typeface="Verdana"/>
              </a:rPr>
              <a:t>dottorato «Pegaso») </a:t>
            </a:r>
            <a:r>
              <a:rPr sz="1600" spc="-10" dirty="0">
                <a:latin typeface="Verdana"/>
                <a:cs typeface="Verdana"/>
              </a:rPr>
              <a:t>il </a:t>
            </a:r>
            <a:r>
              <a:rPr sz="1600" dirty="0">
                <a:latin typeface="Verdana"/>
                <a:cs typeface="Verdana"/>
              </a:rPr>
              <a:t>periodo </a:t>
            </a:r>
            <a:r>
              <a:rPr sz="1600" spc="-10" dirty="0">
                <a:latin typeface="Verdana"/>
                <a:cs typeface="Verdana"/>
              </a:rPr>
              <a:t>può  essere esteso </a:t>
            </a:r>
            <a:r>
              <a:rPr sz="1600" spc="-5" dirty="0">
                <a:latin typeface="Verdana"/>
                <a:cs typeface="Verdana"/>
              </a:rPr>
              <a:t>fino a un </a:t>
            </a:r>
            <a:r>
              <a:rPr sz="1600" spc="-10" dirty="0">
                <a:latin typeface="Verdana"/>
                <a:cs typeface="Verdana"/>
              </a:rPr>
              <a:t>massimo complessivo </a:t>
            </a:r>
            <a:r>
              <a:rPr sz="1600" spc="-5" dirty="0">
                <a:latin typeface="Verdana"/>
                <a:cs typeface="Verdana"/>
              </a:rPr>
              <a:t>di </a:t>
            </a:r>
            <a:r>
              <a:rPr sz="1600" dirty="0">
                <a:latin typeface="Verdana"/>
                <a:cs typeface="Verdana"/>
              </a:rPr>
              <a:t>18</a:t>
            </a:r>
            <a:r>
              <a:rPr sz="1600" spc="245" dirty="0">
                <a:latin typeface="Verdana"/>
                <a:cs typeface="Verdana"/>
              </a:rPr>
              <a:t> </a:t>
            </a:r>
            <a:r>
              <a:rPr sz="1600" spc="-10" dirty="0">
                <a:latin typeface="Verdana"/>
                <a:cs typeface="Verdana"/>
              </a:rPr>
              <a:t>mesi.</a:t>
            </a:r>
            <a:endParaRPr sz="1600">
              <a:latin typeface="Verdana"/>
              <a:cs typeface="Verdana"/>
            </a:endParaRPr>
          </a:p>
        </p:txBody>
      </p:sp>
      <p:sp>
        <p:nvSpPr>
          <p:cNvPr id="5" name="object 5"/>
          <p:cNvSpPr txBox="1">
            <a:spLocks noGrp="1"/>
          </p:cNvSpPr>
          <p:nvPr>
            <p:ph type="title"/>
          </p:nvPr>
        </p:nvSpPr>
        <p:spPr>
          <a:xfrm>
            <a:off x="2713482" y="770890"/>
            <a:ext cx="3717925" cy="391160"/>
          </a:xfrm>
          <a:prstGeom prst="rect">
            <a:avLst/>
          </a:prstGeom>
        </p:spPr>
        <p:txBody>
          <a:bodyPr vert="horz" wrap="square" lIns="0" tIns="12700" rIns="0" bIns="0" rtlCol="0">
            <a:spAutoFit/>
          </a:bodyPr>
          <a:lstStyle/>
          <a:p>
            <a:pPr marL="12700">
              <a:lnSpc>
                <a:spcPct val="100000"/>
              </a:lnSpc>
              <a:spcBef>
                <a:spcPts val="100"/>
              </a:spcBef>
            </a:pPr>
            <a:r>
              <a:rPr sz="2400" spc="-5" dirty="0"/>
              <a:t>Maggiorazione</a:t>
            </a:r>
            <a:r>
              <a:rPr sz="2400" spc="-40" dirty="0"/>
              <a:t> </a:t>
            </a:r>
            <a:r>
              <a:rPr sz="2400" spc="-5" dirty="0"/>
              <a:t>estero</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3336" y="1449311"/>
            <a:ext cx="2330958" cy="47931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3336" y="1909572"/>
            <a:ext cx="2330958" cy="260680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866952" y="1493342"/>
            <a:ext cx="1951989" cy="2073910"/>
          </a:xfrm>
          <a:prstGeom prst="rect">
            <a:avLst/>
          </a:prstGeom>
        </p:spPr>
        <p:txBody>
          <a:bodyPr vert="horz" wrap="square" lIns="0" tIns="13335" rIns="0" bIns="0" rtlCol="0">
            <a:spAutoFit/>
          </a:bodyPr>
          <a:lstStyle/>
          <a:p>
            <a:pPr marL="305435">
              <a:lnSpc>
                <a:spcPct val="100000"/>
              </a:lnSpc>
              <a:spcBef>
                <a:spcPts val="105"/>
              </a:spcBef>
            </a:pPr>
            <a:r>
              <a:rPr sz="2000" b="1" spc="-5" dirty="0">
                <a:solidFill>
                  <a:srgbClr val="FDFFFF"/>
                </a:solidFill>
                <a:latin typeface="Calibri"/>
                <a:cs typeface="Calibri"/>
              </a:rPr>
              <a:t>Autorizzazione</a:t>
            </a:r>
            <a:endParaRPr sz="2000">
              <a:latin typeface="Calibri"/>
              <a:cs typeface="Calibri"/>
            </a:endParaRPr>
          </a:p>
          <a:p>
            <a:pPr marL="184785" marR="333375" indent="-172720">
              <a:lnSpc>
                <a:spcPct val="91500"/>
              </a:lnSpc>
              <a:spcBef>
                <a:spcPts val="1425"/>
              </a:spcBef>
              <a:buChar char="•"/>
              <a:tabLst>
                <a:tab pos="185420" algn="l"/>
              </a:tabLst>
            </a:pPr>
            <a:r>
              <a:rPr sz="1600" spc="-5" dirty="0">
                <a:latin typeface="Calibri"/>
                <a:cs typeface="Calibri"/>
              </a:rPr>
              <a:t>Si richiede al  </a:t>
            </a:r>
            <a:r>
              <a:rPr sz="1600" spc="-15" dirty="0">
                <a:latin typeface="Calibri"/>
                <a:cs typeface="Calibri"/>
              </a:rPr>
              <a:t>Coordinatore </a:t>
            </a:r>
            <a:r>
              <a:rPr sz="1600" spc="-5" dirty="0">
                <a:latin typeface="Calibri"/>
                <a:cs typeface="Calibri"/>
              </a:rPr>
              <a:t>e al  </a:t>
            </a:r>
            <a:r>
              <a:rPr sz="1600" spc="-15" dirty="0">
                <a:latin typeface="Calibri"/>
                <a:cs typeface="Calibri"/>
              </a:rPr>
              <a:t>Direttore </a:t>
            </a:r>
            <a:r>
              <a:rPr sz="1600" spc="-10" dirty="0">
                <a:latin typeface="Calibri"/>
                <a:cs typeface="Calibri"/>
              </a:rPr>
              <a:t>del  Dipartimento.</a:t>
            </a:r>
            <a:endParaRPr sz="1600">
              <a:latin typeface="Calibri"/>
              <a:cs typeface="Calibri"/>
            </a:endParaRPr>
          </a:p>
          <a:p>
            <a:pPr marL="184785" marR="5080">
              <a:lnSpc>
                <a:spcPts val="1750"/>
              </a:lnSpc>
              <a:spcBef>
                <a:spcPts val="45"/>
              </a:spcBef>
            </a:pPr>
            <a:r>
              <a:rPr sz="1600" spc="-5" dirty="0">
                <a:latin typeface="Calibri"/>
                <a:cs typeface="Calibri"/>
              </a:rPr>
              <a:t>Se </a:t>
            </a:r>
            <a:r>
              <a:rPr sz="1600" spc="-10" dirty="0">
                <a:latin typeface="Calibri"/>
                <a:cs typeface="Calibri"/>
              </a:rPr>
              <a:t>superiore </a:t>
            </a:r>
            <a:r>
              <a:rPr sz="1600" spc="-5" dirty="0">
                <a:latin typeface="Calibri"/>
                <a:cs typeface="Calibri"/>
              </a:rPr>
              <a:t>a 6 </a:t>
            </a:r>
            <a:r>
              <a:rPr sz="1600" spc="-10" dirty="0">
                <a:latin typeface="Calibri"/>
                <a:cs typeface="Calibri"/>
              </a:rPr>
              <a:t>mesi  </a:t>
            </a:r>
            <a:r>
              <a:rPr sz="1600" spc="-5" dirty="0">
                <a:latin typeface="Calibri"/>
                <a:cs typeface="Calibri"/>
              </a:rPr>
              <a:t>passa anche dal  Collegio.</a:t>
            </a:r>
            <a:endParaRPr sz="1600">
              <a:latin typeface="Calibri"/>
              <a:cs typeface="Calibri"/>
            </a:endParaRPr>
          </a:p>
        </p:txBody>
      </p:sp>
      <p:sp>
        <p:nvSpPr>
          <p:cNvPr id="5" name="object 5"/>
          <p:cNvSpPr/>
          <p:nvPr/>
        </p:nvSpPr>
        <p:spPr>
          <a:xfrm>
            <a:off x="3419855" y="1449311"/>
            <a:ext cx="2330957" cy="47931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19855" y="1909572"/>
            <a:ext cx="2330957" cy="260680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503803" y="1493342"/>
            <a:ext cx="2020570" cy="1182370"/>
          </a:xfrm>
          <a:prstGeom prst="rect">
            <a:avLst/>
          </a:prstGeom>
        </p:spPr>
        <p:txBody>
          <a:bodyPr vert="horz" wrap="square" lIns="0" tIns="13335" rIns="0" bIns="0" rtlCol="0">
            <a:spAutoFit/>
          </a:bodyPr>
          <a:lstStyle/>
          <a:p>
            <a:pPr marL="566420">
              <a:lnSpc>
                <a:spcPct val="100000"/>
              </a:lnSpc>
              <a:spcBef>
                <a:spcPts val="105"/>
              </a:spcBef>
            </a:pPr>
            <a:r>
              <a:rPr sz="2000" b="1" spc="-10" dirty="0">
                <a:solidFill>
                  <a:srgbClr val="FDFFFF"/>
                </a:solidFill>
                <a:latin typeface="Calibri"/>
                <a:cs typeface="Calibri"/>
              </a:rPr>
              <a:t>Conferma</a:t>
            </a:r>
            <a:endParaRPr sz="2000">
              <a:latin typeface="Calibri"/>
              <a:cs typeface="Calibri"/>
            </a:endParaRPr>
          </a:p>
          <a:p>
            <a:pPr marL="184785" marR="5080" indent="-172720">
              <a:lnSpc>
                <a:spcPct val="91600"/>
              </a:lnSpc>
              <a:spcBef>
                <a:spcPts val="1420"/>
              </a:spcBef>
              <a:buChar char="•"/>
              <a:tabLst>
                <a:tab pos="185420" algn="l"/>
              </a:tabLst>
            </a:pPr>
            <a:r>
              <a:rPr sz="1600" spc="-5" dirty="0">
                <a:latin typeface="Calibri"/>
                <a:cs typeface="Calibri"/>
              </a:rPr>
              <a:t>Si invia a fine mese e  </a:t>
            </a:r>
            <a:r>
              <a:rPr sz="1600" spc="-10" dirty="0">
                <a:latin typeface="Calibri"/>
                <a:cs typeface="Calibri"/>
              </a:rPr>
              <a:t>comunque non oltre </a:t>
            </a:r>
            <a:r>
              <a:rPr sz="1600" spc="-5" dirty="0">
                <a:latin typeface="Calibri"/>
                <a:cs typeface="Calibri"/>
              </a:rPr>
              <a:t>il  5 del mese</a:t>
            </a:r>
            <a:r>
              <a:rPr sz="1600" spc="-45" dirty="0">
                <a:latin typeface="Calibri"/>
                <a:cs typeface="Calibri"/>
              </a:rPr>
              <a:t> </a:t>
            </a:r>
            <a:r>
              <a:rPr sz="1600" spc="-10" dirty="0">
                <a:latin typeface="Calibri"/>
                <a:cs typeface="Calibri"/>
              </a:rPr>
              <a:t>successivo</a:t>
            </a:r>
            <a:endParaRPr sz="1600">
              <a:latin typeface="Calibri"/>
              <a:cs typeface="Calibri"/>
            </a:endParaRPr>
          </a:p>
        </p:txBody>
      </p:sp>
      <p:sp>
        <p:nvSpPr>
          <p:cNvPr id="8" name="object 8"/>
          <p:cNvSpPr/>
          <p:nvPr/>
        </p:nvSpPr>
        <p:spPr>
          <a:xfrm>
            <a:off x="6056376" y="1449311"/>
            <a:ext cx="2330957" cy="47931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056376" y="1909572"/>
            <a:ext cx="2330957" cy="2606802"/>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sz="half" idx="3"/>
          </p:nvPr>
        </p:nvSpPr>
        <p:spPr>
          <a:prstGeom prst="rect">
            <a:avLst/>
          </a:prstGeom>
        </p:spPr>
        <p:txBody>
          <a:bodyPr vert="horz" wrap="square" lIns="0" tIns="13335" rIns="0" bIns="0" rtlCol="0">
            <a:spAutoFit/>
          </a:bodyPr>
          <a:lstStyle/>
          <a:p>
            <a:pPr marL="685165">
              <a:lnSpc>
                <a:spcPct val="100000"/>
              </a:lnSpc>
              <a:spcBef>
                <a:spcPts val="105"/>
              </a:spcBef>
            </a:pPr>
            <a:r>
              <a:rPr spc="-5" dirty="0"/>
              <a:t>Ricorda</a:t>
            </a:r>
          </a:p>
          <a:p>
            <a:pPr marL="184785" indent="-172720">
              <a:lnSpc>
                <a:spcPts val="1839"/>
              </a:lnSpc>
              <a:spcBef>
                <a:spcPts val="1260"/>
              </a:spcBef>
              <a:buChar char="•"/>
              <a:tabLst>
                <a:tab pos="185420" algn="l"/>
              </a:tabLst>
            </a:pPr>
            <a:r>
              <a:rPr sz="1600" b="0" spc="-15" dirty="0">
                <a:solidFill>
                  <a:srgbClr val="000000"/>
                </a:solidFill>
                <a:latin typeface="Calibri"/>
                <a:cs typeface="Calibri"/>
              </a:rPr>
              <a:t>Durata </a:t>
            </a:r>
            <a:r>
              <a:rPr sz="1600" b="0" spc="-5" dirty="0">
                <a:solidFill>
                  <a:srgbClr val="000000"/>
                </a:solidFill>
                <a:latin typeface="Calibri"/>
                <a:cs typeface="Calibri"/>
              </a:rPr>
              <a:t>minima</a:t>
            </a:r>
            <a:endParaRPr sz="1600">
              <a:latin typeface="Calibri"/>
              <a:cs typeface="Calibri"/>
            </a:endParaRPr>
          </a:p>
          <a:p>
            <a:pPr marL="184785">
              <a:lnSpc>
                <a:spcPts val="1839"/>
              </a:lnSpc>
            </a:pPr>
            <a:r>
              <a:rPr sz="1600" b="0" spc="-10" dirty="0">
                <a:solidFill>
                  <a:srgbClr val="000000"/>
                </a:solidFill>
                <a:latin typeface="Calibri"/>
                <a:cs typeface="Calibri"/>
              </a:rPr>
              <a:t>obbligatoria </a:t>
            </a:r>
            <a:r>
              <a:rPr sz="1600" b="0" spc="-5" dirty="0">
                <a:solidFill>
                  <a:srgbClr val="000000"/>
                </a:solidFill>
                <a:latin typeface="Calibri"/>
                <a:cs typeface="Calibri"/>
              </a:rPr>
              <a:t>3</a:t>
            </a:r>
            <a:r>
              <a:rPr sz="1600" b="0" spc="-30" dirty="0">
                <a:solidFill>
                  <a:srgbClr val="000000"/>
                </a:solidFill>
                <a:latin typeface="Calibri"/>
                <a:cs typeface="Calibri"/>
              </a:rPr>
              <a:t> </a:t>
            </a:r>
            <a:r>
              <a:rPr sz="1600" b="0" spc="-10" dirty="0">
                <a:solidFill>
                  <a:srgbClr val="000000"/>
                </a:solidFill>
                <a:latin typeface="Calibri"/>
                <a:cs typeface="Calibri"/>
              </a:rPr>
              <a:t>mesi</a:t>
            </a:r>
            <a:endParaRPr sz="1600">
              <a:latin typeface="Calibri"/>
              <a:cs typeface="Calibri"/>
            </a:endParaRPr>
          </a:p>
          <a:p>
            <a:pPr marL="184785" marR="5080" indent="-172720">
              <a:lnSpc>
                <a:spcPct val="91600"/>
              </a:lnSpc>
              <a:spcBef>
                <a:spcPts val="295"/>
              </a:spcBef>
              <a:buChar char="•"/>
              <a:tabLst>
                <a:tab pos="185420" algn="l"/>
              </a:tabLst>
            </a:pPr>
            <a:r>
              <a:rPr sz="1600" b="0" spc="-10" dirty="0">
                <a:solidFill>
                  <a:srgbClr val="000000"/>
                </a:solidFill>
                <a:latin typeface="Calibri"/>
                <a:cs typeface="Calibri"/>
              </a:rPr>
              <a:t>Incremento </a:t>
            </a:r>
            <a:r>
              <a:rPr sz="1600" b="0" spc="-15" dirty="0">
                <a:solidFill>
                  <a:srgbClr val="000000"/>
                </a:solidFill>
                <a:latin typeface="Calibri"/>
                <a:cs typeface="Calibri"/>
              </a:rPr>
              <a:t>borsa </a:t>
            </a:r>
            <a:r>
              <a:rPr sz="1600" b="0" spc="-5" dirty="0">
                <a:solidFill>
                  <a:srgbClr val="000000"/>
                </a:solidFill>
                <a:latin typeface="Calibri"/>
                <a:cs typeface="Calibri"/>
              </a:rPr>
              <a:t>del  </a:t>
            </a:r>
            <a:r>
              <a:rPr sz="1600" b="0" spc="-10" dirty="0">
                <a:solidFill>
                  <a:srgbClr val="000000"/>
                </a:solidFill>
                <a:latin typeface="Calibri"/>
                <a:cs typeface="Calibri"/>
              </a:rPr>
              <a:t>50% </a:t>
            </a:r>
            <a:r>
              <a:rPr sz="1600" b="0" spc="-5" dirty="0">
                <a:solidFill>
                  <a:srgbClr val="000000"/>
                </a:solidFill>
                <a:latin typeface="Calibri"/>
                <a:cs typeface="Calibri"/>
              </a:rPr>
              <a:t>su </a:t>
            </a:r>
            <a:r>
              <a:rPr sz="1600" b="0" spc="-10" dirty="0">
                <a:solidFill>
                  <a:srgbClr val="000000"/>
                </a:solidFill>
                <a:latin typeface="Calibri"/>
                <a:cs typeface="Calibri"/>
              </a:rPr>
              <a:t>base  giornaliera</a:t>
            </a:r>
            <a:endParaRPr sz="1600">
              <a:latin typeface="Calibri"/>
              <a:cs typeface="Calibri"/>
            </a:endParaRPr>
          </a:p>
          <a:p>
            <a:pPr marL="184785" indent="-172720">
              <a:lnSpc>
                <a:spcPts val="1835"/>
              </a:lnSpc>
              <a:spcBef>
                <a:spcPts val="130"/>
              </a:spcBef>
              <a:buChar char="•"/>
              <a:tabLst>
                <a:tab pos="185420" algn="l"/>
              </a:tabLst>
            </a:pPr>
            <a:r>
              <a:rPr sz="1600" b="0" spc="-5" dirty="0">
                <a:solidFill>
                  <a:srgbClr val="000000"/>
                </a:solidFill>
                <a:latin typeface="Calibri"/>
                <a:cs typeface="Calibri"/>
              </a:rPr>
              <a:t>Limite </a:t>
            </a:r>
            <a:r>
              <a:rPr sz="1600" b="0" spc="-10" dirty="0">
                <a:solidFill>
                  <a:srgbClr val="000000"/>
                </a:solidFill>
                <a:latin typeface="Calibri"/>
                <a:cs typeface="Calibri"/>
              </a:rPr>
              <a:t>standard</a:t>
            </a:r>
            <a:r>
              <a:rPr sz="1600" b="0" spc="-30" dirty="0">
                <a:solidFill>
                  <a:srgbClr val="000000"/>
                </a:solidFill>
                <a:latin typeface="Calibri"/>
                <a:cs typeface="Calibri"/>
              </a:rPr>
              <a:t> </a:t>
            </a:r>
            <a:r>
              <a:rPr sz="1600" b="0" spc="-10" dirty="0">
                <a:solidFill>
                  <a:srgbClr val="000000"/>
                </a:solidFill>
                <a:latin typeface="Calibri"/>
                <a:cs typeface="Calibri"/>
              </a:rPr>
              <a:t>12</a:t>
            </a:r>
            <a:endParaRPr sz="1600">
              <a:latin typeface="Calibri"/>
              <a:cs typeface="Calibri"/>
            </a:endParaRPr>
          </a:p>
          <a:p>
            <a:pPr marL="184785">
              <a:lnSpc>
                <a:spcPts val="1835"/>
              </a:lnSpc>
            </a:pPr>
            <a:r>
              <a:rPr sz="1600" b="0" spc="-10" dirty="0">
                <a:solidFill>
                  <a:srgbClr val="000000"/>
                </a:solidFill>
                <a:latin typeface="Calibri"/>
                <a:cs typeface="Calibri"/>
              </a:rPr>
              <a:t>mesi</a:t>
            </a:r>
            <a:endParaRPr sz="1600">
              <a:latin typeface="Calibri"/>
              <a:cs typeface="Calibri"/>
            </a:endParaRPr>
          </a:p>
          <a:p>
            <a:pPr marL="184785" marR="20320" indent="-172720">
              <a:lnSpc>
                <a:spcPts val="1760"/>
              </a:lnSpc>
              <a:spcBef>
                <a:spcPts val="325"/>
              </a:spcBef>
              <a:buChar char="•"/>
              <a:tabLst>
                <a:tab pos="185420" algn="l"/>
              </a:tabLst>
            </a:pPr>
            <a:r>
              <a:rPr sz="1600" b="0" spc="-5" dirty="0">
                <a:solidFill>
                  <a:srgbClr val="000000"/>
                </a:solidFill>
                <a:latin typeface="Calibri"/>
                <a:cs typeface="Calibri"/>
              </a:rPr>
              <a:t>Se in co-tutela o  </a:t>
            </a:r>
            <a:r>
              <a:rPr sz="1600" b="0" spc="-10" dirty="0">
                <a:solidFill>
                  <a:srgbClr val="000000"/>
                </a:solidFill>
                <a:latin typeface="Calibri"/>
                <a:cs typeface="Calibri"/>
              </a:rPr>
              <a:t>convenzioni </a:t>
            </a:r>
            <a:r>
              <a:rPr sz="1600" b="0" spc="-5" dirty="0">
                <a:solidFill>
                  <a:srgbClr val="000000"/>
                </a:solidFill>
                <a:latin typeface="Calibri"/>
                <a:cs typeface="Calibri"/>
              </a:rPr>
              <a:t>fino a</a:t>
            </a:r>
            <a:r>
              <a:rPr sz="1600" b="0" spc="-55" dirty="0">
                <a:solidFill>
                  <a:srgbClr val="000000"/>
                </a:solidFill>
                <a:latin typeface="Calibri"/>
                <a:cs typeface="Calibri"/>
              </a:rPr>
              <a:t> </a:t>
            </a:r>
            <a:r>
              <a:rPr sz="1600" b="0" spc="-5" dirty="0">
                <a:solidFill>
                  <a:srgbClr val="000000"/>
                </a:solidFill>
                <a:latin typeface="Calibri"/>
                <a:cs typeface="Calibri"/>
              </a:rPr>
              <a:t>18</a:t>
            </a:r>
            <a:endParaRPr sz="1600">
              <a:latin typeface="Calibri"/>
              <a:cs typeface="Calibri"/>
            </a:endParaRPr>
          </a:p>
        </p:txBody>
      </p:sp>
      <p:sp>
        <p:nvSpPr>
          <p:cNvPr id="12" name="object 12"/>
          <p:cNvSpPr txBox="1"/>
          <p:nvPr/>
        </p:nvSpPr>
        <p:spPr>
          <a:xfrm>
            <a:off x="6312789" y="4130827"/>
            <a:ext cx="413384" cy="228600"/>
          </a:xfrm>
          <a:prstGeom prst="rect">
            <a:avLst/>
          </a:prstGeom>
        </p:spPr>
        <p:txBody>
          <a:bodyPr vert="horz" wrap="square" lIns="0" tIns="0" rIns="0" bIns="0" rtlCol="0">
            <a:spAutoFit/>
          </a:bodyPr>
          <a:lstStyle/>
          <a:p>
            <a:pPr marL="12700">
              <a:lnSpc>
                <a:spcPts val="1614"/>
              </a:lnSpc>
            </a:pPr>
            <a:r>
              <a:rPr sz="1600" spc="-5" dirty="0">
                <a:latin typeface="Calibri"/>
                <a:cs typeface="Calibri"/>
              </a:rPr>
              <a:t>m</a:t>
            </a:r>
            <a:r>
              <a:rPr sz="1600" spc="-15" dirty="0">
                <a:latin typeface="Calibri"/>
                <a:cs typeface="Calibri"/>
              </a:rPr>
              <a:t>e</a:t>
            </a:r>
            <a:r>
              <a:rPr sz="1600" spc="-10" dirty="0">
                <a:latin typeface="Calibri"/>
                <a:cs typeface="Calibri"/>
              </a:rPr>
              <a:t>si</a:t>
            </a:r>
            <a:endParaRPr sz="1600">
              <a:latin typeface="Calibri"/>
              <a:cs typeface="Calibri"/>
            </a:endParaRPr>
          </a:p>
        </p:txBody>
      </p:sp>
      <p:sp>
        <p:nvSpPr>
          <p:cNvPr id="13" name="object 13"/>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Il supporto amministrativo nel percorso del</a:t>
            </a:r>
            <a:r>
              <a:rPr spc="20" dirty="0"/>
              <a:t> </a:t>
            </a:r>
            <a:r>
              <a:rPr spc="10" dirty="0"/>
              <a:t>dottorato</a:t>
            </a:r>
          </a:p>
        </p:txBody>
      </p:sp>
      <p:sp>
        <p:nvSpPr>
          <p:cNvPr id="14" name="object 14"/>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15" dirty="0"/>
              <a:t>8</a:t>
            </a:fld>
            <a:endParaRPr spc="15" dirty="0"/>
          </a:p>
        </p:txBody>
      </p:sp>
      <p:sp>
        <p:nvSpPr>
          <p:cNvPr id="11" name="object 11"/>
          <p:cNvSpPr txBox="1">
            <a:spLocks noGrp="1"/>
          </p:cNvSpPr>
          <p:nvPr>
            <p:ph type="title"/>
          </p:nvPr>
        </p:nvSpPr>
        <p:spPr>
          <a:xfrm>
            <a:off x="2713482" y="770890"/>
            <a:ext cx="3717925" cy="391160"/>
          </a:xfrm>
          <a:prstGeom prst="rect">
            <a:avLst/>
          </a:prstGeom>
        </p:spPr>
        <p:txBody>
          <a:bodyPr vert="horz" wrap="square" lIns="0" tIns="12700" rIns="0" bIns="0" rtlCol="0">
            <a:spAutoFit/>
          </a:bodyPr>
          <a:lstStyle/>
          <a:p>
            <a:pPr marL="12700">
              <a:lnSpc>
                <a:spcPct val="100000"/>
              </a:lnSpc>
              <a:spcBef>
                <a:spcPts val="100"/>
              </a:spcBef>
            </a:pPr>
            <a:r>
              <a:rPr sz="2400" spc="-5" dirty="0"/>
              <a:t>Maggiorazione</a:t>
            </a:r>
            <a:r>
              <a:rPr sz="2400" spc="-40" dirty="0"/>
              <a:t> </a:t>
            </a:r>
            <a:r>
              <a:rPr sz="2400" spc="-5" dirty="0"/>
              <a:t>estero</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8868889A-6E0D-4ADD-8B39-56266F26737B}"/>
              </a:ext>
            </a:extLst>
          </p:cNvPr>
          <p:cNvSpPr>
            <a:spLocks noGrp="1"/>
          </p:cNvSpPr>
          <p:nvPr>
            <p:ph type="ftr" sz="quarter" idx="5"/>
          </p:nvPr>
        </p:nvSpPr>
        <p:spPr/>
        <p:txBody>
          <a:bodyPr/>
          <a:lstStyle/>
          <a:p>
            <a:pPr marL="12700">
              <a:lnSpc>
                <a:spcPct val="100000"/>
              </a:lnSpc>
              <a:spcBef>
                <a:spcPts val="130"/>
              </a:spcBef>
            </a:pPr>
            <a:r>
              <a:rPr lang="it-IT" spc="10"/>
              <a:t>Il supporto amministrativo nel percorso del</a:t>
            </a:r>
            <a:r>
              <a:rPr lang="it-IT" spc="20"/>
              <a:t> </a:t>
            </a:r>
            <a:r>
              <a:rPr lang="it-IT" spc="10"/>
              <a:t>dottorato</a:t>
            </a:r>
            <a:endParaRPr lang="it-IT" spc="10" dirty="0"/>
          </a:p>
        </p:txBody>
      </p:sp>
      <p:sp>
        <p:nvSpPr>
          <p:cNvPr id="3" name="Segnaposto numero diapositiva 2">
            <a:extLst>
              <a:ext uri="{FF2B5EF4-FFF2-40B4-BE49-F238E27FC236}">
                <a16:creationId xmlns:a16="http://schemas.microsoft.com/office/drawing/2014/main" id="{6F20E4FC-AFCD-4F70-ACEB-5996267D39C4}"/>
              </a:ext>
            </a:extLst>
          </p:cNvPr>
          <p:cNvSpPr>
            <a:spLocks noGrp="1"/>
          </p:cNvSpPr>
          <p:nvPr>
            <p:ph type="sldNum" sz="quarter" idx="7"/>
          </p:nvPr>
        </p:nvSpPr>
        <p:spPr>
          <a:xfrm>
            <a:off x="8576436" y="4972487"/>
            <a:ext cx="338964" cy="135548"/>
          </a:xfrm>
        </p:spPr>
        <p:txBody>
          <a:bodyPr/>
          <a:lstStyle/>
          <a:p>
            <a:pPr marL="93980">
              <a:lnSpc>
                <a:spcPct val="100000"/>
              </a:lnSpc>
              <a:spcBef>
                <a:spcPts val="125"/>
              </a:spcBef>
            </a:pPr>
            <a:fld id="{81D60167-4931-47E6-BA6A-407CBD079E47}" type="slidenum">
              <a:rPr lang="it-IT" spc="15" smtClean="0"/>
              <a:t>9</a:t>
            </a:fld>
            <a:endParaRPr lang="it-IT" spc="15" dirty="0"/>
          </a:p>
        </p:txBody>
      </p:sp>
      <p:sp>
        <p:nvSpPr>
          <p:cNvPr id="4" name="CasellaDiTesto 3">
            <a:extLst>
              <a:ext uri="{FF2B5EF4-FFF2-40B4-BE49-F238E27FC236}">
                <a16:creationId xmlns:a16="http://schemas.microsoft.com/office/drawing/2014/main" id="{37CA6DD1-22DD-4F78-B537-0FE0EFFE954C}"/>
              </a:ext>
            </a:extLst>
          </p:cNvPr>
          <p:cNvSpPr txBox="1"/>
          <p:nvPr/>
        </p:nvSpPr>
        <p:spPr>
          <a:xfrm>
            <a:off x="762000" y="1123950"/>
            <a:ext cx="7391400" cy="2062103"/>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Viste le peculiarità che caratterizzano il Dottorato in Scienze Cliniche, il Collegio dei docenti tenutosi il 22 ottobre 2025 ha deliberato che solo in caso di frequenza all’estero svolta mediante periodi continuativi di almeno due settimane sarà possibile aggiungere anche eventuali giorni trascorsi all’estero in concomitanza con la partecipazione a convegni. </a:t>
            </a:r>
          </a:p>
          <a:p>
            <a:pPr algn="just"/>
            <a:r>
              <a:rPr lang="it-IT" sz="1600" dirty="0">
                <a:latin typeface="Verdana" panose="020B0604030504040204" pitchFamily="34" charset="0"/>
                <a:ea typeface="Verdana" panose="020B0604030504040204" pitchFamily="34" charset="0"/>
              </a:rPr>
              <a:t>Mentre non saranno riconosciute frequenze legate esclusivamente alla partecipazione a convegni.</a:t>
            </a:r>
          </a:p>
        </p:txBody>
      </p:sp>
    </p:spTree>
    <p:extLst>
      <p:ext uri="{BB962C8B-B14F-4D97-AF65-F5344CB8AC3E}">
        <p14:creationId xmlns:p14="http://schemas.microsoft.com/office/powerpoint/2010/main" val="245150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TotalTime>
  <Words>3127</Words>
  <Application>Microsoft Office PowerPoint</Application>
  <PresentationFormat>Presentazione su schermo (16:9)</PresentationFormat>
  <Paragraphs>353</Paragraphs>
  <Slides>41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41</vt:i4>
      </vt:variant>
    </vt:vector>
  </HeadingPairs>
  <TitlesOfParts>
    <vt:vector size="46" baseType="lpstr">
      <vt:lpstr>Arial</vt:lpstr>
      <vt:lpstr>Calibri</vt:lpstr>
      <vt:lpstr>Verdana</vt:lpstr>
      <vt:lpstr>Wingdings</vt:lpstr>
      <vt:lpstr>Office Theme</vt:lpstr>
      <vt:lpstr>Presentazione standard di PowerPoint</vt:lpstr>
      <vt:lpstr>Status del dottorando</vt:lpstr>
      <vt:lpstr>Importanza della mail istituzionale</vt:lpstr>
      <vt:lpstr>Il sostegno finanziario  durante il dottorato</vt:lpstr>
      <vt:lpstr>Presentazione standard di PowerPoint</vt:lpstr>
      <vt:lpstr>Borsa di studio</vt:lpstr>
      <vt:lpstr>Maggiorazione estero</vt:lpstr>
      <vt:lpstr>Maggiorazione estero</vt:lpstr>
      <vt:lpstr>Presentazione standard di PowerPoint</vt:lpstr>
      <vt:lpstr>Budget 10%</vt:lpstr>
      <vt:lpstr>Budget 10%</vt:lpstr>
      <vt:lpstr>Come fare per usufruire del budget</vt:lpstr>
      <vt:lpstr>Missioni</vt:lpstr>
      <vt:lpstr>Gli adempimenti di carriera</vt:lpstr>
      <vt:lpstr>La didattica del dottorato</vt:lpstr>
      <vt:lpstr>Presentazione standard di PowerPoint</vt:lpstr>
      <vt:lpstr>I passaggi di anno</vt:lpstr>
      <vt:lpstr>Presentazione standard di PowerPoint</vt:lpstr>
      <vt:lpstr>Presentazione standard di PowerPoint</vt:lpstr>
      <vt:lpstr>Presentazione standard di PowerPoint</vt:lpstr>
      <vt:lpstr>L’impegno nel dottorato</vt:lpstr>
      <vt:lpstr>Nota bene</vt:lpstr>
      <vt:lpstr>Presentazione standard di PowerPoint</vt:lpstr>
      <vt:lpstr>Attività incompatibili</vt:lpstr>
      <vt:lpstr>I Meccanismi di flessibilità: come gestire l’imprevisto</vt:lpstr>
      <vt:lpstr>Sospensione</vt:lpstr>
      <vt:lpstr>Proroga</vt:lpstr>
      <vt:lpstr>La dimensione internazionale:  la Co-tutela di tesi</vt:lpstr>
      <vt:lpstr>La Co-tutela di tesi</vt:lpstr>
      <vt:lpstr>La Co-tutela di tesi</vt:lpstr>
      <vt:lpstr>Informazioni utili e contatti</vt:lpstr>
      <vt:lpstr>SOL - Servizi On Line</vt:lpstr>
      <vt:lpstr>Carta «Studente della Toscana»</vt:lpstr>
      <vt:lpstr>Amministrazione Centrale</vt:lpstr>
      <vt:lpstr>Dipartimenti/Collegio Docenti</vt:lpstr>
      <vt:lpstr>Alcuni esempi</vt:lpstr>
      <vt:lpstr>Rappresentanti Dottorandi</vt:lpstr>
      <vt:lpstr>Presentazione standard di PowerPoint</vt:lpstr>
      <vt:lpstr>Link utili</vt:lpstr>
      <vt:lpstr>Link utili</vt:lpstr>
      <vt:lpstr>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della presentazione</dc:title>
  <dc:creator>Diego Brugnoni</dc:creator>
  <cp:lastModifiedBy>Utente</cp:lastModifiedBy>
  <cp:revision>24</cp:revision>
  <cp:lastPrinted>2026-01-27T09:41:13Z</cp:lastPrinted>
  <dcterms:created xsi:type="dcterms:W3CDTF">2026-01-09T09:42:58Z</dcterms:created>
  <dcterms:modified xsi:type="dcterms:W3CDTF">2026-01-27T11:47:02Z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2025-12-04T00:00:00Z</vt:filetime>
  </property>
  <property fmtid="{D5CDD505-2E9C-101B-9397-08002B2CF9AE}" pid="3" name="Creator">
    <vt:lpwstr>Microsoft® PowerPoint® per Microsoft 365</vt:lpwstr>
  </property>
  <property fmtid="{D5CDD505-2E9C-101B-9397-08002B2CF9AE}" pid="4" name="LastSaved">
    <vt:filetime>2026-01-09T00:00:00Z</vt:filetime>
  </property>
</Properties>
</file>