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  <p:sldMasterId id="2147483903" r:id="rId2"/>
    <p:sldMasterId id="2147483915" r:id="rId3"/>
    <p:sldMasterId id="2147483927" r:id="rId4"/>
    <p:sldMasterId id="2147483939" r:id="rId5"/>
    <p:sldMasterId id="2147483951" r:id="rId6"/>
    <p:sldMasterId id="2147483963" r:id="rId7"/>
  </p:sldMasterIdLst>
  <p:notesMasterIdLst>
    <p:notesMasterId r:id="rId32"/>
  </p:notesMasterIdLst>
  <p:sldIdLst>
    <p:sldId id="273" r:id="rId8"/>
    <p:sldId id="274" r:id="rId9"/>
    <p:sldId id="275" r:id="rId10"/>
    <p:sldId id="282" r:id="rId11"/>
    <p:sldId id="269" r:id="rId12"/>
    <p:sldId id="271" r:id="rId13"/>
    <p:sldId id="268" r:id="rId14"/>
    <p:sldId id="266" r:id="rId15"/>
    <p:sldId id="283" r:id="rId16"/>
    <p:sldId id="284" r:id="rId17"/>
    <p:sldId id="276" r:id="rId18"/>
    <p:sldId id="288" r:id="rId19"/>
    <p:sldId id="287" r:id="rId20"/>
    <p:sldId id="278" r:id="rId21"/>
    <p:sldId id="256" r:id="rId22"/>
    <p:sldId id="280" r:id="rId23"/>
    <p:sldId id="279" r:id="rId24"/>
    <p:sldId id="262" r:id="rId25"/>
    <p:sldId id="285" r:id="rId26"/>
    <p:sldId id="286" r:id="rId27"/>
    <p:sldId id="264" r:id="rId28"/>
    <p:sldId id="281" r:id="rId29"/>
    <p:sldId id="277" r:id="rId30"/>
    <p:sldId id="28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63"/>
    <a:srgbClr val="B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72974-3563-4983-BD0A-431DBA8A7943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813CE-A97D-4C97-8A28-35B9549100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17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67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65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436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708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932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42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228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0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97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AB3AEF-CD94-4442-8BC4-338832907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D656B8-5258-4922-8C07-349699411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D0ABF6-EE9D-45D1-94B0-FEA6A22E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58537-16A1-4A4E-A325-A3600680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1C933B-E130-4B96-961A-152F365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757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A25551-0CC8-48BD-9567-3A1F6F64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3A1481-AE94-4973-8ADC-8189FD3A8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B1A5B1-A84E-4CDD-999D-99E37783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EC1CDB-FA9F-4111-94BC-53CD9C49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5A8A15-FDF9-4C48-B987-1822F09A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57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975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5AC67-EB2D-432D-ADDF-A5FA1259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900B0F-E5E8-42AE-9377-876B05F6A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933EA1-FEC2-48C1-AECA-9A59BE10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74BB76-31A9-4FDE-B0FC-85D3F151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CF12FA-BCEA-470F-B806-7743F919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79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99CA1-AC67-4924-AD5F-A02C76E9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8B90E8-8E7B-47B6-8074-4E397CB2C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1DD5D-D422-4EF3-8E47-AAEFC89C8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D459B3-41C6-4E3A-9210-D3858B92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95DB48-88AA-4472-88F6-1AE14BFE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27367A-56AA-4A9B-AB16-4A539B66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963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65C5C-5508-4937-9A0B-0B5CE52B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B35A7B-5784-4140-B49A-28FD3F1E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B12D07-4FDA-4A7A-A711-626327560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48D1607-00A5-408E-AEDA-BF8F6DA63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54F72C5-2D15-4D64-8C08-36B1BDE27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E3982D-7769-4DDE-B161-915ABECA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FC0E2D6-CC92-4ACC-BCE8-C6F56620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E29599-5DB5-44AA-BED4-22CDDC46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57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D6149-4DD1-44F8-B190-E9C181C2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AB6B26-987F-4A47-9837-348C0002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A59826-9749-40DD-A737-28EBDB00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944F00-D664-4810-B693-90D00019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669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9E6D21-3781-46D2-A08D-29A7C03E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D75FEB-049C-41EF-9079-669D0898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24F12F-8E94-4FB6-8B45-883BDFC4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052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CC67F-4731-4A67-8A91-3E014E12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71274-6D50-4B44-B7BA-C67D9BC47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5987DD-7CAB-4CCE-A312-DC2EDA72B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C0BBE4-A854-471D-B658-0E4CD2C6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EE43B6-5493-40EF-B19E-290B0B14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B57EE-CA4F-4361-8C4B-5380048C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64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919AB-DAA8-434A-8E29-9444B3E9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C0209A-9933-4EDB-A82D-621EAD51B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067896-4AAD-4E5C-A275-70BD384AE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7572A4-9A9B-4498-8220-54891C7A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3EB3A8-A95A-4FA3-A869-48D238FE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EDF927-4BA1-4030-8E61-E808C331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744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13F5E-4746-43E4-A40F-07B89D9B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9B3897-1371-432F-A79B-7BF293E38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DD7F34-ABDE-4AC6-8A12-428D700F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1F8221-8BDC-44D5-8405-25CA5FE2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D915D-C00D-43C8-81FA-88082FDD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567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757152C-4D05-4A7D-B1F6-9E2872D57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D2FB39-05BB-4C4C-AE86-243D7FFB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83CDC9-CEEF-4ECA-9E37-7A1104C4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885AE2-DC7E-4EB3-A092-4302D997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57BDAD-F579-4FC1-B324-17E6A1E1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90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BE0AB-E7E7-43A4-ACB8-D4755986F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B023C4-1FD6-4779-AAE5-BACDC686F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9C8DBE-B3F5-4647-927B-98857F62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5AFBE4-1C43-4E03-989A-B64E1BD5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2B6C5D-AE38-4B33-9DCE-11A8C12E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2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5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4F04-CA37-49A1-A84C-87267F65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2120FC-591C-4698-9A3D-984C0CD6D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9C21C8-AFE1-4E01-BFA9-84B79164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BD5114-ED80-486B-9147-921B1DC1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AEF36A-0EB6-40F7-8736-1F1B069F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40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A1E84F-FCD8-472F-9F52-927B6A26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04236C-593A-42A7-8271-2F4A9069E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EB2872-BFAF-43D1-8261-565A22A8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42F40E-4223-4B8E-ACF4-A7BE112C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3BA0BA-4B6E-4C58-A911-C72E4847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55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AA877-A313-4158-A57D-A0132569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5EC384-0A85-4197-A39B-83B325730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0B7A64-D345-4849-98E3-AE32FECE2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8B11A0-14A6-4B2A-A1D7-833EF48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AEF461-491A-4DF6-8DC7-7FE8A2A4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CDC54B-3861-47EB-A197-8B693BC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728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0D508-E67A-4035-B273-471C3757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D43718-D8A3-4B17-947A-8542B4BFD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B76059-C0C7-4A9F-8FD0-B74769629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43939A-30AC-490B-8D85-CAFF4FCBE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A2E57F-A109-477B-A6B9-93E65B224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38370C-9001-45B0-950D-E9AC89D8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6B2C91-8C61-4F15-9A5A-20743B6C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105D97-E916-486F-AB2D-AA38F938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821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F4E09-5695-4C36-862D-108B7E28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5F97A1-BF26-45E0-993B-761AE630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693D5F-8883-42CF-9364-9353E11C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6BE285-3D74-4EFB-8F86-200B3305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788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3C39EE-BFE0-427E-A4A2-744C4784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FCEE65-C5AD-47E1-AB46-176C6665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585C07-7CE6-4AB4-A80C-53FB63D9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989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2E078E-43D0-40B8-8257-F5E92060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C52155-6791-4368-80D9-4B66ECF4C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C12695-63DE-4A43-AFAC-517D61655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9EEDD0-D080-49F9-8569-29EB5BDB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558461-414E-4D7E-9FC0-C1502755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21774E-C93A-4BBF-B1F8-EA5BB6F6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8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C9491-903D-4811-83F9-33692CDF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3D37689-A819-4446-8775-E5658F15C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DFE6F6-4684-4FEC-94EE-F94E88F65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C3EA68-BC94-448C-AF06-7F7D1C7A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584009-E1AC-458B-A710-25A74FD5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9BAB11-E4C3-4C87-B47D-01B2EB6E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40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432B0-DABE-42DE-B611-DBE37AD7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55B5D8-6167-434D-B6C1-5B8E0A6FA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A4E83-FD38-4895-8A1E-D388C77E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B56060-8F48-484C-97FD-D684B4894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BFC784-1F63-4D1F-AA4F-434B2304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61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FFD053-E33F-4B74-89AA-1CB1B1B3E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49AE20-0B86-4481-BC8F-8D353EED4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259E2-3E26-4C8E-9ECE-D553085A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2C9ADC-7EAB-4E44-8A3B-91CE99A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9AFA4A-8D0B-475D-85A5-4DAF83C1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5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816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3D9AC9-B815-36F2-5311-E077ABEA9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4691A5-51E7-E5C3-73B9-92259AF7E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B5B798-A52A-D9C3-50B1-C00B602E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FF9E87-8C5B-7B4C-5868-73B7954C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9F92F5-8B39-1E38-3046-0E27684E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703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B45ACD-2F99-BE7D-0C44-B29CA64A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77F1EB-6437-DD6A-B3B0-19667DBD5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588C6-EF19-BABF-F31F-4797B30E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DB32E5-C5A0-9A07-82DF-CDFC22A2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E920A7-EC9A-0A8D-D7CD-61F4A422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733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78DE0-6801-614D-6549-023E2F23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DDCEE-70CA-9127-848D-80C23794E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911BE3-4666-310C-E3AE-4552B4BC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46E43A-B7B8-A057-D6A2-3BD0FEDE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D7C41B-B34F-61CD-BA89-E9B9AAA6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90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3C7A5-4A9A-A295-916D-66487C82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1FAF31-EBAF-B844-BD01-B100F83C9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8A21BB-73D8-F5CD-4DAF-8137E306C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438B83-1149-239E-DAD0-D914D8A8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F9338C-2EA5-8198-4F76-7A64CDED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8A32EB-1BA9-5B97-2056-4B2E3344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872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D7D5A-FCAF-5F6F-22AB-90B80FB6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1A9541-2F5A-D98C-BA48-CC77C6E9E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AF9026-E32F-18CC-E85F-8E4FC15A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C5714A-E786-BC1F-2FD6-974757BBE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1CE1EF3-5A2F-E8FA-10E6-C66B02A3B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2C0DA07-0C21-619B-F922-E1BC6647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EFD258-0404-292C-11BC-B79A19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2FE905B-045B-81CA-ACE5-BCB49C05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589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5FAD8-71AB-0DDE-45DA-2468D9EE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EA7964-33CD-D12E-2073-828430EF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444636-4236-EE05-7C45-BA3108E7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B1519D-2DD0-0D5F-81DE-66484093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002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74B3EAB-54B5-08AC-9654-A80E06FE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2B4735-A4FE-CF87-3F01-AE1A3C63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00CC97-EC2C-CC76-D298-44F6F6CA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925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DD7869-A5B1-68B0-4AF7-6AFA3E03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99ED0-B39B-DE48-80C9-899B893F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C79322-55F4-2ABB-8221-40BA95F6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2EE89C-78F7-A7F5-A791-FF30D4E6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7C2396-EB9D-ADD2-A3D4-2023B551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D4FED6-6122-53FD-3418-3CCC67F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713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A8FBE6-0FD1-9466-BA6B-ED6F2E60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BD2B16-7593-D5AA-8A6F-890F87DE6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A65671-838A-991E-55A9-1DF99D1BA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413054-1700-D4FE-3DF1-9F310179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A25ABD-3CFC-8222-F567-294F6FD2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0F1232-5D21-D83E-F95F-25C0CEFA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96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C8175-86D7-0A51-E0BF-DB64A990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58E50C-B649-D612-44A2-5FDAD1D3F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46D2EF-E129-FD42-D785-24B9D267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A610A3-9257-0452-6F98-C314FC8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D3A851-F420-BE2F-4022-847CE6A6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74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376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CFAC53-AFB8-BD5F-53D5-C1805C3EC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4AAED3-7226-029E-51A6-3475754B3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216D6C-8339-8DF4-94B6-41350247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0559E4-6215-8D53-3B2D-EADB62B0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9C7A1-C066-37FD-42C8-7062BA6C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082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41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6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32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29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463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66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2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3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8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768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75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6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C887-FB1C-466A-94F3-671F4776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224B5C-5980-4568-A2CD-CFBFF6555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DEC857-A510-45D5-AA14-FC6A1293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8C8DFD-6212-4F8C-A182-BFA60E8D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8F05E2-B4DA-4499-B446-ECE513CC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953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1EE6D-FCCE-4214-8D01-583032B4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136D9C-E1F8-4E7D-AFC9-0644E2FD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A5621A-770E-45C7-9572-E6D64518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7E1FF8-9551-41BB-8541-492803FD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42A8F4-F79D-4C4D-8F76-D068433C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420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82D63-07B8-475F-AC1E-ECB39988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2EA468-B18A-462E-B8D0-BE5B4D312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B1E76F-2623-49DA-99DA-FF0804DE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BC463-B62C-41F6-AADA-11961295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F197EA-98CC-49B1-911D-C849C8D8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738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1F32C-0750-49E3-BD7F-FD992FB8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BA5DE2-43FA-4AFB-90B3-AC00E4A4B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47D0A7-9915-4B4D-A517-B1CB8D9C1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951040-0754-4FCE-8FF0-1B3918B9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B73329-30ED-4612-9C92-17AD70D4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4D6B1C-2B07-405C-8724-B9451472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504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1CBFE-0E35-4DFA-A041-132627F5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F64645-0725-45EE-A0B8-482604537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AD99D1-36A4-4C76-9873-4A9952013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0EA4CD-7E40-4C26-A4B7-78208BF34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A618D96-75F4-48D2-8E89-4D668F1DD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1AAB41-F738-4C57-BE16-2E9A0021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97C5EA6-855F-4B8B-B46C-224A2788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2D66005-1C77-45EB-AAC9-2D701E25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07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7F931C-D36C-4811-B50D-2FE9549A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59308A-1F69-4853-A731-3A38DDF2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FD61DC-7FAD-42D3-9C4A-85E85E96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E3D558-5ED6-45CB-8FA1-FA1F2DF8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1006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24245F5-AFFD-40F8-B9DD-E365C87A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C7A559-F50A-4BDE-8E1B-9E35EDA0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05DF78-4895-4364-BD78-317DAC2E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5637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90C4D-FC62-4548-848E-29D22ED6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B4179F-8345-43A4-B565-2F7A72CB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B5CAA1-1D38-4555-947E-3726CB8C3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41366C-8DD5-4929-A47E-120417D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BDEC63-2FF8-46D8-94C8-3BB73316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CA010C-6362-4A7B-88A8-70597B33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17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847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C8A7D-F8D7-44BD-A623-E49C8448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A76D51A-7BD6-4621-ACD2-4968EE8A4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2A108-BAA1-45F9-99B8-C665DE04A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C989FE-6E36-402A-AA27-FFE69CFB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ED1023-7367-445E-AB05-1E40012E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6F3C11-FF82-4192-B891-AF3650EE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930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6C3F08-2318-4A88-A409-6F311D18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1CB910-5A9C-4FA8-806D-5867EC372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0492FC-1815-42FD-A265-B256D55C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420882-A638-4848-BC2C-034E58EE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6DBB9A-6110-45AA-B642-DA2E20BE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1806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534896D-C85C-4143-B9D9-EF8AFBA64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7A19FB-0C8F-48F9-8AFF-5412EAF3E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320F6E-EAAC-463E-AC68-0D699FED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378F8A-E0B3-4BC1-9026-E53EDCA4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B47877-E1F1-476A-9DDD-23284E00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52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A1544-61C5-46DC-AC6F-6892E25B6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3BC9B9-DA03-4328-B73A-94A572B89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272BF9-6D5C-4A7B-994E-933579C9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AFB426-4501-4B08-9AA8-5FF749A6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3D1E7E-17C1-4010-AF3C-3D900D16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6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797F6-74E9-49CD-BED7-7CDE987A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6690E5-78CA-44D6-8B2B-2471F3CA3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3BEB22-2975-42F9-BC95-92D03FCA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E67CF7-34A7-443F-A926-7194A3FFE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96B419-5F74-43E1-9790-E5F1C7B4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10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4FBAF-ECFF-47F8-AF50-B6884FFA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FB64B0-C7A4-4E36-9570-23374EAFF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78B737-ABCE-4646-BB01-FC2AF355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CC136A-60EC-4B3D-B879-77ED2877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D79EBF-593F-4A72-A95C-61498206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6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2DEE9-0412-4C95-8BDF-B3E4283D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EB2899-588D-4A30-85A9-E6FCC1EA2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7FA8AE-3ADD-4937-BA10-F03CAFED4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570A93-566A-4D8A-AD85-34D780B6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1B8571-5F33-43D8-8DE9-A456ACE9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5700C0-7D75-46DD-A5E0-F15EEB6C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22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298F6-376C-4E8F-B4F4-3D67B776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D2BA20-BC23-4B2A-8534-4EE9FABF7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126F4D-0361-4BC3-BEE9-877A08274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05F83F-B416-4827-8532-C8EFD835A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49951F3-58AB-4228-8C5E-B183D6AAC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6E88CF6-E5DA-4D54-9427-A1F05636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8EA083-989C-4D0E-B849-646AF4F5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106601-EAED-457F-ACF5-6EC3D31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16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840CE-AE50-409B-BCB7-E48951D6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3FF323-FF59-4B68-99DE-36AFD272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4C09D9-8420-42F3-AFA7-07EA0F8B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92D043-E12F-4901-8E1C-9FAA3A9D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9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CB9D01-423C-4616-A87E-1F86DD85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B4A955-DAE8-4EFA-83FC-E799F6F6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A0F49D-3C69-4545-BA74-BE99E667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813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9FA2B-02E9-4DCD-84DF-0B2D635E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85E966-D4B5-4951-A101-7B96B9F4E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5F34D4-3A07-4BD4-88BE-52B569827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9B5796-AEBC-4E48-B3A8-4D23BA04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857A3B-97EE-42ED-A97C-AFA74467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623628-B453-42C6-9404-CE990036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318CB-1ED5-4D2E-B27E-88E2E506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58A8B1-A11B-4D30-97CE-2EF574A50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BB7713-72F0-4234-BADF-B4281866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9CCB31-564B-4299-B1B5-17849C37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C1BB29-5404-4568-99C1-C584F014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8568E9-CE7C-4D8E-8A36-B0CDC096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97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B62FB-A4AD-461D-96E6-9D0D6514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C39E46-6719-477E-A7E6-B22177D73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8BEF6F-A1BC-4272-8A0A-AB6022E4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E74F75-9DD0-419A-A0BD-F8E3048B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2201AE-C4B6-4050-987B-94DB19FA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63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3D69F68-FF77-483D-A810-284BF557A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E8A27D-C36C-4AF8-BF71-7A93A91E2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A3F193-ECCD-4402-8A42-54B4C9DB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CD6EE8-A86B-4BFD-A0CD-20D21060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2AA860-23B0-4F6A-9F13-E4306C1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5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475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01FC5D-507F-48FC-8E0A-D35B34D6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B19028-5006-4FE8-ACDB-18948475A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7B05A9-F7CC-406A-82EA-5553CB69E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AB6C0-2FE6-4897-9875-F8A4ADFB767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C5B96-0981-4159-A1C9-33F338C7B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08FDD-B9C6-4E1E-A2C7-2CFC8A080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5A0E7-7F15-4471-BF6B-87F282828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97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2AEFD24-19EA-41BC-ACBD-3EF34EB0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74D4A2-10BD-42F5-B0CF-B3A23A73D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89F333-D5AA-45EE-A3F3-578245919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1C3A3-6039-46DB-8397-5B7CD75954E6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4CD0EC-15C8-47B6-9178-CA56F84D5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E1FF04-54B3-47B2-A1ED-9DF893371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37949-6C7B-41C8-AE8A-27674847E6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4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5EAA253-F95F-E9BE-B367-61100A4F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A50E82-B970-24E0-1A7F-72BC36D13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A4E9DB-A37B-2E34-BA8D-1015FF88A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B5D1A-B004-465A-9D24-EB23D08541F8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A45B81-C1E0-3390-D681-CB45E2F37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7C2A13-1714-419D-8B83-8D0B57BB3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78A10-BE7B-4E23-BD8C-C9F4B53D4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2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97C3A-4A02-498C-8CBB-D212CE75A44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03C1F-CAE7-4655-A0FF-68E9C6395F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4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7A77236-48A4-48C6-BA3C-3C11CFC4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73958E-C89D-4602-AF22-B6C72B60B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500278-80F9-403E-ADB5-664F43EDC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C29A5-CFB5-4737-B427-115BBC05F8D5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C92B02-16AC-4C52-9D4D-D30C5566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0FC396-AA0F-46D2-8687-282CE4660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BF80D-2ED3-4826-B56F-3FC59FD9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0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1DA8ECC-3A55-43C6-A3D9-B92D080B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D6CB34-25D4-451F-A9CD-82BC60B21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53526D-1186-4083-AAA0-7422F62EF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5535-577F-4175-A0DB-64EBFBDD69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EB36B6-11A4-4C7E-B3C6-67EC1BF14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5FF15D-A378-4315-9E65-188FC462C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CB83-DF09-4F1E-8774-D99808BE3A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zia.nardini@unifi.it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alessia.tani@unifi.it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convenzione_e_contratti@dmsc.unifi.it" TargetMode="External"/><Relationship Id="rId5" Type="http://schemas.openxmlformats.org/officeDocument/2006/relationships/hyperlink" Target="mailto:daniele.guasti@unifi.it" TargetMode="External"/><Relationship Id="rId4" Type="http://schemas.openxmlformats.org/officeDocument/2006/relationships/hyperlink" Target="mailto:irene.rosa@unifi.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iccolo.bartalucci@unifi.it" TargetMode="External"/><Relationship Id="rId2" Type="http://schemas.openxmlformats.org/officeDocument/2006/relationships/hyperlink" Target="mailto:amvanucchi@unifi.it" TargetMode="Externa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tiziano.lottini@unifi.it" TargetMode="External"/><Relationship Id="rId2" Type="http://schemas.openxmlformats.org/officeDocument/2006/relationships/hyperlink" Target="mailto:Annarosa.arcangeli@unifi.it" TargetMode="Externa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claudio.pregno@unifi.it" TargetMode="Externa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niccolo.bartalucci@unifi.it" TargetMode="Externa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65CE37E-31E7-4CDE-85E3-153D6CD6D765}"/>
              </a:ext>
            </a:extLst>
          </p:cNvPr>
          <p:cNvSpPr/>
          <p:nvPr/>
        </p:nvSpPr>
        <p:spPr>
          <a:xfrm>
            <a:off x="1708934" y="1561538"/>
            <a:ext cx="8774130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/>
              <a:t>PIATTAFORMA MULTITECNOLOGICA DEL  “DMSC”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719190" y="5812886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Prof.ssa Laura Maggi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934DC0-F39E-44A1-A6EE-A7307DFA5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104775" y="95037"/>
            <a:ext cx="1396917" cy="5650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56501" y="5658998"/>
            <a:ext cx="364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prstClr val="white"/>
                </a:solidFill>
                <a:latin typeface="Calibri" panose="020F0502020204030204"/>
              </a:rPr>
              <a:t>Info Day </a:t>
            </a:r>
            <a:r>
              <a:rPr lang="it-IT" sz="4000" b="1" dirty="0" err="1">
                <a:solidFill>
                  <a:prstClr val="white"/>
                </a:solidFill>
                <a:latin typeface="Calibri" panose="020F0502020204030204"/>
              </a:rPr>
              <a:t>PhD</a:t>
            </a:r>
            <a:endParaRPr lang="it-IT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9184449" y="5812886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white"/>
                </a:solidFill>
                <a:latin typeface="Candara" panose="020E0502030303020204" pitchFamily="34" charset="0"/>
              </a:rPr>
              <a:t>27 Gennaio 2026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2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EF4F1B87-12E5-498A-ADD1-EE0454B5A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03073"/>
              </p:ext>
            </p:extLst>
          </p:nvPr>
        </p:nvGraphicFramePr>
        <p:xfrm>
          <a:off x="2885864" y="1293682"/>
          <a:ext cx="5533516" cy="5087137"/>
        </p:xfrm>
        <a:graphic>
          <a:graphicData uri="http://schemas.openxmlformats.org/drawingml/2006/table">
            <a:tbl>
              <a:tblPr firstRow="1" firstCol="1" bandRow="1"/>
              <a:tblGrid>
                <a:gridCol w="866626">
                  <a:extLst>
                    <a:ext uri="{9D8B030D-6E8A-4147-A177-3AD203B41FA5}">
                      <a16:colId xmlns:a16="http://schemas.microsoft.com/office/drawing/2014/main" val="1679168174"/>
                    </a:ext>
                  </a:extLst>
                </a:gridCol>
                <a:gridCol w="767852">
                  <a:extLst>
                    <a:ext uri="{9D8B030D-6E8A-4147-A177-3AD203B41FA5}">
                      <a16:colId xmlns:a16="http://schemas.microsoft.com/office/drawing/2014/main" val="713577106"/>
                    </a:ext>
                  </a:extLst>
                </a:gridCol>
                <a:gridCol w="2286826">
                  <a:extLst>
                    <a:ext uri="{9D8B030D-6E8A-4147-A177-3AD203B41FA5}">
                      <a16:colId xmlns:a16="http://schemas.microsoft.com/office/drawing/2014/main" val="3445746816"/>
                    </a:ext>
                  </a:extLst>
                </a:gridCol>
                <a:gridCol w="1612212">
                  <a:extLst>
                    <a:ext uri="{9D8B030D-6E8A-4147-A177-3AD203B41FA5}">
                      <a16:colId xmlns:a16="http://schemas.microsoft.com/office/drawing/2014/main" val="1606200773"/>
                    </a:ext>
                  </a:extLst>
                </a:gridCol>
              </a:tblGrid>
              <a:tr h="269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Qualifica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Referente per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Contatti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455239"/>
                  </a:ext>
                </a:extLst>
              </a:tr>
              <a:tr h="813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Alessia Tani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laureato livello D4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Coordinamento</a:t>
                      </a: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per: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confocale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Immunofluorescenza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Colture cellulari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alessia.tani@unifi.it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151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35434"/>
                  </a:ext>
                </a:extLst>
              </a:tr>
              <a:tr h="995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Patrizia Nardini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laureato livello D4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Coordinamento</a:t>
                      </a: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per: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elettronica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Immunoelettromicroscopia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confocale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Colture cellulari e organi isolati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patrizia.nardini@unifi.it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160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30049"/>
                  </a:ext>
                </a:extLst>
              </a:tr>
              <a:tr h="632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Irene Rosa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livello D4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ottica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Immunoistochimica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Immunofluorescenza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irene.rosa@unifi.it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158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268055"/>
                  </a:ext>
                </a:extLst>
              </a:tr>
              <a:tr h="632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Sig.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Daniele Guasti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Tecnico laureato livello C8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Microscopia elettronica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Immunoelettromicroscopia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daniele.guasti@unifi.it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tel: 055 2758 160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68151"/>
                  </a:ext>
                </a:extLst>
              </a:tr>
              <a:tr h="1228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Dott.ssa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Giulia Guarnieri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Prof.ssa </a:t>
                      </a: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Annamaria Morelli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Ricercatore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Professore ordinario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5715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Courier New" panose="02070309020205020404" pitchFamily="49" charset="0"/>
                        <a:buChar char="o"/>
                        <a:tabLst>
                          <a:tab pos="457200" algn="l"/>
                        </a:tabLs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Digitalizzazione preparati in toto con scanner 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Grundium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OCUS</a:t>
                      </a:r>
                      <a:r>
                        <a:rPr lang="it-IT" sz="1200" baseline="300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u="sng" dirty="0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giulia.guarnieri@unifi.it</a:t>
                      </a:r>
                      <a:br>
                        <a:rPr lang="it-IT" sz="1200" u="sng" dirty="0">
                          <a:solidFill>
                            <a:srgbClr val="1A3D7F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</a:b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tel. 055 2758 160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a.morelli@unifi.it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titill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tel. 055 2758 058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65" marR="40265" marT="40265" marB="402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31430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86DC713D-7B09-4815-BB1C-BFCF33EFD3DC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9CFC11-3D89-44EE-8277-91A2EB2EA4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CE02AC-DACE-4E3A-A347-8B93E3C6314C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A4FC1E-A96A-4FCE-AF62-7DC63D5B8275}"/>
              </a:ext>
            </a:extLst>
          </p:cNvPr>
          <p:cNvSpPr txBox="1"/>
          <p:nvPr/>
        </p:nvSpPr>
        <p:spPr>
          <a:xfrm>
            <a:off x="4581619" y="51705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Imaging</a:t>
            </a:r>
          </a:p>
        </p:txBody>
      </p:sp>
    </p:spTree>
    <p:extLst>
      <p:ext uri="{BB962C8B-B14F-4D97-AF65-F5344CB8AC3E}">
        <p14:creationId xmlns:p14="http://schemas.microsoft.com/office/powerpoint/2010/main" val="11241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3A87FE-9D04-4B35-BAE0-2864534A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60" y="4018040"/>
            <a:ext cx="4923585" cy="27697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2CF3B4-F1D7-437E-88BE-6F42EA8FA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7" y="2989215"/>
            <a:ext cx="1306847" cy="1749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B0BA3F-A36A-4DD3-AA18-278710326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79" y="1119508"/>
            <a:ext cx="2220964" cy="17498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019E78-BED3-45F3-926D-EA0FEA73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38" y="2969078"/>
            <a:ext cx="2246523" cy="17699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1797C5-32C4-448C-9412-0152383BB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0" y="1127618"/>
            <a:ext cx="2220963" cy="174980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DAD71B-AA54-4928-B5BB-E0B4D574F282}"/>
              </a:ext>
            </a:extLst>
          </p:cNvPr>
          <p:cNvSpPr txBox="1"/>
          <p:nvPr/>
        </p:nvSpPr>
        <p:spPr>
          <a:xfrm>
            <a:off x="7151992" y="639306"/>
            <a:ext cx="474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Microscopia confocale e analisi d’immagine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4DE47E-007F-48B4-AAD4-2F2AB1039102}"/>
              </a:ext>
            </a:extLst>
          </p:cNvPr>
          <p:cNvSpPr txBox="1"/>
          <p:nvPr/>
        </p:nvSpPr>
        <p:spPr>
          <a:xfrm>
            <a:off x="52380" y="676872"/>
            <a:ext cx="521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Microscopia ottica, immunoistochimica, </a:t>
            </a:r>
            <a:r>
              <a:rPr lang="it-IT" b="1" dirty="0" err="1"/>
              <a:t>morfometria</a:t>
            </a:r>
            <a:endParaRPr lang="it-IT" b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3A27F0A-E75E-4E48-B432-31405E14411A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C3E7FA-705D-4193-84BA-EEC4A2C330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BE15D-C76F-4894-8DCD-9B34088E8EBD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EFEAD0-6066-4469-BD19-7BC9BA44C60A}"/>
              </a:ext>
            </a:extLst>
          </p:cNvPr>
          <p:cNvSpPr txBox="1"/>
          <p:nvPr/>
        </p:nvSpPr>
        <p:spPr>
          <a:xfrm>
            <a:off x="4581619" y="51705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Imaging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3FA2C7F-0698-4272-9CB7-7D30E7A50920}"/>
              </a:ext>
            </a:extLst>
          </p:cNvPr>
          <p:cNvSpPr/>
          <p:nvPr/>
        </p:nvSpPr>
        <p:spPr>
          <a:xfrm>
            <a:off x="110857" y="4991718"/>
            <a:ext cx="5214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Inclusione e taglio di campioni di tessuto in paraffina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Inclusione e taglio di campioni di tessuto congelati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Colorazioni istologiche ed istochimiche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Immunoistochimica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Immunofluorescenza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9564E39-4830-4682-8FB1-91C5CAF37C11}"/>
              </a:ext>
            </a:extLst>
          </p:cNvPr>
          <p:cNvSpPr/>
          <p:nvPr/>
        </p:nvSpPr>
        <p:spPr>
          <a:xfrm>
            <a:off x="7151992" y="6369376"/>
            <a:ext cx="169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Leica </a:t>
            </a:r>
            <a:r>
              <a:rPr lang="en-GB" b="1" dirty="0" err="1"/>
              <a:t>Stellaris</a:t>
            </a:r>
            <a:r>
              <a:rPr lang="en-GB" b="1" dirty="0"/>
              <a:t> 5 </a:t>
            </a:r>
            <a:endParaRPr lang="en-GB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E93AF67-76BF-415B-96AA-743E937EF5A6}"/>
              </a:ext>
            </a:extLst>
          </p:cNvPr>
          <p:cNvSpPr/>
          <p:nvPr/>
        </p:nvSpPr>
        <p:spPr>
          <a:xfrm>
            <a:off x="10419828" y="1134736"/>
            <a:ext cx="147508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b="1" dirty="0"/>
              <a:t>Leica TCS-SP5</a:t>
            </a:r>
            <a:endParaRPr lang="en-GB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8D9D894-565C-4B1E-9357-2D6A8F1965C3}"/>
              </a:ext>
            </a:extLst>
          </p:cNvPr>
          <p:cNvSpPr/>
          <p:nvPr/>
        </p:nvSpPr>
        <p:spPr>
          <a:xfrm>
            <a:off x="6461782" y="1172708"/>
            <a:ext cx="173667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Leica </a:t>
            </a:r>
            <a:r>
              <a:rPr lang="en-GB" b="1" dirty="0" err="1"/>
              <a:t>Stellaris</a:t>
            </a:r>
            <a:r>
              <a:rPr lang="en-GB" b="1" dirty="0"/>
              <a:t> 5 </a:t>
            </a:r>
            <a:endParaRPr lang="en-GB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63D000D-E8EC-479A-B10F-0C3DCECD1DDE}"/>
              </a:ext>
            </a:extLst>
          </p:cNvPr>
          <p:cNvSpPr/>
          <p:nvPr/>
        </p:nvSpPr>
        <p:spPr>
          <a:xfrm>
            <a:off x="6291532" y="1644066"/>
            <a:ext cx="5831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3 laser per eccitare 8 fluorocromi diversi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err="1"/>
              <a:t>Acousto</a:t>
            </a:r>
            <a:r>
              <a:rPr lang="it-IT" dirty="0"/>
              <a:t>-</a:t>
            </a:r>
            <a:r>
              <a:rPr lang="it-IT" dirty="0" err="1"/>
              <a:t>Optic</a:t>
            </a:r>
            <a:r>
              <a:rPr lang="it-IT" dirty="0"/>
              <a:t>-</a:t>
            </a:r>
            <a:r>
              <a:rPr lang="it-IT" dirty="0" err="1"/>
              <a:t>Beam</a:t>
            </a:r>
            <a:r>
              <a:rPr lang="it-IT" dirty="0"/>
              <a:t>-Splitter;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3 sensori Power </a:t>
            </a:r>
            <a:r>
              <a:rPr lang="it-IT" dirty="0" err="1"/>
              <a:t>HyD</a:t>
            </a:r>
            <a:r>
              <a:rPr lang="it-IT" dirty="0"/>
              <a:t> S spettrali ad elevata efficienza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err="1"/>
              <a:t>TauSense</a:t>
            </a:r>
            <a:r>
              <a:rPr lang="it-IT" dirty="0"/>
              <a:t>, tecnologia per una precisa separazione spettrale: escludendo </a:t>
            </a:r>
            <a:r>
              <a:rPr lang="it-IT" dirty="0" err="1"/>
              <a:t>autofluorescenza</a:t>
            </a:r>
            <a:r>
              <a:rPr lang="it-IT" dirty="0"/>
              <a:t> e fenomeni di riflessione;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ultra-risoluzione spaziale (120 nm), doppia rispetto ai normali confocali (240 nm)</a:t>
            </a:r>
          </a:p>
        </p:txBody>
      </p:sp>
    </p:spTree>
    <p:extLst>
      <p:ext uri="{BB962C8B-B14F-4D97-AF65-F5344CB8AC3E}">
        <p14:creationId xmlns:p14="http://schemas.microsoft.com/office/powerpoint/2010/main" val="114173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  <p:bldP spid="22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95A11C-26F6-4961-9F2C-493D2EE6E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3" y="1110410"/>
            <a:ext cx="3486954" cy="49838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3BB78D-69E8-4AED-9377-5450D72F725F}"/>
              </a:ext>
            </a:extLst>
          </p:cNvPr>
          <p:cNvSpPr txBox="1"/>
          <p:nvPr/>
        </p:nvSpPr>
        <p:spPr>
          <a:xfrm>
            <a:off x="0" y="6094244"/>
            <a:ext cx="356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Microscopia elettronica e </a:t>
            </a:r>
            <a:r>
              <a:rPr lang="it-IT" b="1" dirty="0" err="1"/>
              <a:t>immunoelettromicroscopia</a:t>
            </a:r>
            <a:endParaRPr lang="it-IT" b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3A27F0A-E75E-4E48-B432-31405E14411A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C3E7FA-705D-4193-84BA-EEC4A2C33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BE15D-C76F-4894-8DCD-9B34088E8EBD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EFEAD0-6066-4469-BD19-7BC9BA44C60A}"/>
              </a:ext>
            </a:extLst>
          </p:cNvPr>
          <p:cNvSpPr txBox="1"/>
          <p:nvPr/>
        </p:nvSpPr>
        <p:spPr>
          <a:xfrm>
            <a:off x="4581619" y="51705"/>
            <a:ext cx="309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Imaging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6C3D7DF-C75D-483E-A0C4-19475809E45D}"/>
              </a:ext>
            </a:extLst>
          </p:cNvPr>
          <p:cNvSpPr/>
          <p:nvPr/>
        </p:nvSpPr>
        <p:spPr>
          <a:xfrm>
            <a:off x="3867509" y="1110410"/>
            <a:ext cx="82554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Microscopia elettronica a trasmissione in contrasto positivo e negativo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err="1"/>
              <a:t>Immuno</a:t>
            </a:r>
            <a:r>
              <a:rPr lang="it-IT" dirty="0"/>
              <a:t>-elettro microscopia secondo le tecniche in </a:t>
            </a:r>
            <a:r>
              <a:rPr lang="it-IT" dirty="0" err="1"/>
              <a:t>pre</a:t>
            </a:r>
            <a:r>
              <a:rPr lang="it-IT" dirty="0"/>
              <a:t>-e post-</a:t>
            </a:r>
            <a:r>
              <a:rPr lang="it-IT" dirty="0" err="1"/>
              <a:t>embedding</a:t>
            </a:r>
            <a:r>
              <a:rPr lang="it-IT" dirty="0"/>
              <a:t>, con tracciante </a:t>
            </a:r>
            <a:r>
              <a:rPr lang="it-IT" dirty="0" err="1"/>
              <a:t>elettrondenso</a:t>
            </a:r>
            <a:r>
              <a:rPr lang="it-IT" dirty="0"/>
              <a:t> in oro colloidale o in perossidasi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Analisi di immagine per </a:t>
            </a:r>
            <a:r>
              <a:rPr lang="it-IT" dirty="0" err="1"/>
              <a:t>morfometria</a:t>
            </a:r>
            <a:r>
              <a:rPr lang="it-IT" dirty="0"/>
              <a:t> ultrastrutturale (misure lineari e di aree, misura di </a:t>
            </a:r>
            <a:r>
              <a:rPr lang="it-IT" dirty="0" err="1"/>
              <a:t>elettrondensità</a:t>
            </a:r>
            <a:r>
              <a:rPr lang="it-IT" dirty="0"/>
              <a:t>)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C81B0BB-F90F-4DB7-B05C-9446C50A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36" y="3146925"/>
            <a:ext cx="2051648" cy="359365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8DBBAC2-B848-4D13-A99E-1C86FA2EFB13}"/>
              </a:ext>
            </a:extLst>
          </p:cNvPr>
          <p:cNvSpPr txBox="1"/>
          <p:nvPr/>
        </p:nvSpPr>
        <p:spPr>
          <a:xfrm>
            <a:off x="8330899" y="5447913"/>
            <a:ext cx="1669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Acquisizione di immagini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4C415DC-5A5C-468E-A370-955CDB640928}"/>
              </a:ext>
            </a:extLst>
          </p:cNvPr>
          <p:cNvSpPr/>
          <p:nvPr/>
        </p:nvSpPr>
        <p:spPr>
          <a:xfrm>
            <a:off x="7970809" y="3947097"/>
            <a:ext cx="3746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Digitalizzazione preparati in toto con scanner  </a:t>
            </a:r>
            <a:r>
              <a:rPr lang="it-IT" dirty="0" err="1"/>
              <a:t>Grundium</a:t>
            </a:r>
            <a:r>
              <a:rPr lang="it-IT" dirty="0"/>
              <a:t> OCUS®20</a:t>
            </a:r>
          </a:p>
        </p:txBody>
      </p:sp>
    </p:spTree>
    <p:extLst>
      <p:ext uri="{BB962C8B-B14F-4D97-AF65-F5344CB8AC3E}">
        <p14:creationId xmlns:p14="http://schemas.microsoft.com/office/powerpoint/2010/main" val="6076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321648" y="2136338"/>
            <a:ext cx="3642920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Responsabile: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Alessandro Maria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Vannucchi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mvanucchi@unifi.it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Prof.ssa Betti Giusti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etti.giusti@unifi</a:t>
            </a:r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 tecnico: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Dott. Niccolò Bartalucci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niccolo.bartalucci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@unifi.it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934764" y="1551563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CONTATTI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47235" y="2446857"/>
            <a:ext cx="4744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PIATTAFORMA 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 SEQUENCING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9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1A38B80C-6F56-E33B-6845-AE0CD809864D}"/>
              </a:ext>
            </a:extLst>
          </p:cNvPr>
          <p:cNvSpPr/>
          <p:nvPr/>
        </p:nvSpPr>
        <p:spPr>
          <a:xfrm>
            <a:off x="257410" y="4645229"/>
            <a:ext cx="1751235" cy="1754048"/>
          </a:xfrm>
          <a:prstGeom prst="ellipse">
            <a:avLst/>
          </a:prstGeom>
          <a:noFill/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E610D94-DC98-847A-5F77-1B022A0521E5}"/>
              </a:ext>
            </a:extLst>
          </p:cNvPr>
          <p:cNvSpPr/>
          <p:nvPr/>
        </p:nvSpPr>
        <p:spPr>
          <a:xfrm>
            <a:off x="257410" y="659943"/>
            <a:ext cx="1751235" cy="175404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9D4B9F1-37EE-61A1-806D-8EA06755CBC5}"/>
              </a:ext>
            </a:extLst>
          </p:cNvPr>
          <p:cNvSpPr/>
          <p:nvPr/>
        </p:nvSpPr>
        <p:spPr>
          <a:xfrm>
            <a:off x="257410" y="2652586"/>
            <a:ext cx="1751235" cy="175404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magine 8" descr="Immagine che contiene elettrodomestico da cucina, Elettrodomestico, elettrodomestico, frigorifero&#10;&#10;Descrizione generata automaticamente">
            <a:extLst>
              <a:ext uri="{FF2B5EF4-FFF2-40B4-BE49-F238E27FC236}">
                <a16:creationId xmlns:a16="http://schemas.microsoft.com/office/drawing/2014/main" id="{295FEFB0-0168-FD61-515E-C6C1E336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r="26194"/>
          <a:stretch/>
        </p:blipFill>
        <p:spPr>
          <a:xfrm>
            <a:off x="361262" y="4826659"/>
            <a:ext cx="1522107" cy="1389425"/>
          </a:xfrm>
          <a:prstGeom prst="rect">
            <a:avLst/>
          </a:prstGeom>
        </p:spPr>
      </p:pic>
      <p:pic>
        <p:nvPicPr>
          <p:cNvPr id="10" name="Immagine 9" descr="Immagine che contiene gadget, Dispositivo elettronico, multimediale, testo&#10;&#10;Descrizione generata automaticamente">
            <a:extLst>
              <a:ext uri="{FF2B5EF4-FFF2-40B4-BE49-F238E27FC236}">
                <a16:creationId xmlns:a16="http://schemas.microsoft.com/office/drawing/2014/main" id="{97D66385-87B9-3A99-F9C1-BDC8A353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0" y="2859889"/>
            <a:ext cx="1941346" cy="1356818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D2EE6AA3-664E-1511-03AA-E27D3C796F92}"/>
              </a:ext>
            </a:extLst>
          </p:cNvPr>
          <p:cNvSpPr/>
          <p:nvPr/>
        </p:nvSpPr>
        <p:spPr>
          <a:xfrm>
            <a:off x="257410" y="4645229"/>
            <a:ext cx="1751235" cy="1754048"/>
          </a:xfrm>
          <a:prstGeom prst="ellipse">
            <a:avLst/>
          </a:prstGeom>
          <a:noFill/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460DAA-C500-CE8A-1EF8-6946C2A0B77F}"/>
              </a:ext>
            </a:extLst>
          </p:cNvPr>
          <p:cNvSpPr txBox="1"/>
          <p:nvPr/>
        </p:nvSpPr>
        <p:spPr>
          <a:xfrm>
            <a:off x="2028073" y="1111533"/>
            <a:ext cx="2563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Sanger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310E7D7-ECCF-A589-801A-00B61EC7FB0A}"/>
              </a:ext>
            </a:extLst>
          </p:cNvPr>
          <p:cNvSpPr txBox="1"/>
          <p:nvPr/>
        </p:nvSpPr>
        <p:spPr>
          <a:xfrm>
            <a:off x="2028073" y="1432452"/>
            <a:ext cx="282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Genetic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Analyzer 3500DX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Applied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Biosystems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36BF82A-E8DD-A250-5ADF-4E43468F7673}"/>
              </a:ext>
            </a:extLst>
          </p:cNvPr>
          <p:cNvSpPr txBox="1"/>
          <p:nvPr/>
        </p:nvSpPr>
        <p:spPr>
          <a:xfrm>
            <a:off x="2028073" y="3065329"/>
            <a:ext cx="4129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Next Generation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(NGS)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26CAE7D-0CEF-DA0A-6C13-F5314BC1AD1D}"/>
              </a:ext>
            </a:extLst>
          </p:cNvPr>
          <p:cNvSpPr txBox="1"/>
          <p:nvPr/>
        </p:nvSpPr>
        <p:spPr>
          <a:xfrm>
            <a:off x="2028073" y="5149426"/>
            <a:ext cx="412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Third Generation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(TGS)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FABF8E-D246-2CBB-340B-C9BDA4678D95}"/>
              </a:ext>
            </a:extLst>
          </p:cNvPr>
          <p:cNvSpPr txBox="1"/>
          <p:nvPr/>
        </p:nvSpPr>
        <p:spPr>
          <a:xfrm>
            <a:off x="2028073" y="3425713"/>
            <a:ext cx="175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Next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Illumina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F84D47-2D9E-FC24-7215-F574F588936B}"/>
              </a:ext>
            </a:extLst>
          </p:cNvPr>
          <p:cNvSpPr txBox="1"/>
          <p:nvPr/>
        </p:nvSpPr>
        <p:spPr>
          <a:xfrm>
            <a:off x="2028073" y="5517732"/>
            <a:ext cx="341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GridION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x5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Oxford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Nanopore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Technologies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612FD2A-D4ED-B54E-1045-C6E844A1F56F}"/>
              </a:ext>
            </a:extLst>
          </p:cNvPr>
          <p:cNvCxnSpPr>
            <a:stCxn id="5" idx="4"/>
            <a:endCxn id="7" idx="0"/>
          </p:cNvCxnSpPr>
          <p:nvPr/>
        </p:nvCxnSpPr>
        <p:spPr>
          <a:xfrm>
            <a:off x="1133028" y="2413991"/>
            <a:ext cx="0" cy="238595"/>
          </a:xfrm>
          <a:prstGeom prst="line">
            <a:avLst/>
          </a:prstGeom>
          <a:ln w="9525">
            <a:solidFill>
              <a:srgbClr val="002060"/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FE9FC281-3B3B-8AF8-5D14-0E8003A59AA3}"/>
              </a:ext>
            </a:extLst>
          </p:cNvPr>
          <p:cNvCxnSpPr/>
          <p:nvPr/>
        </p:nvCxnSpPr>
        <p:spPr>
          <a:xfrm>
            <a:off x="1129783" y="4404921"/>
            <a:ext cx="0" cy="238595"/>
          </a:xfrm>
          <a:prstGeom prst="line">
            <a:avLst/>
          </a:prstGeom>
          <a:ln w="9525">
            <a:solidFill>
              <a:srgbClr val="002060"/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E4798B-1CE9-94E4-842F-596EBB3C4880}"/>
              </a:ext>
            </a:extLst>
          </p:cNvPr>
          <p:cNvSpPr txBox="1"/>
          <p:nvPr/>
        </p:nvSpPr>
        <p:spPr>
          <a:xfrm>
            <a:off x="5839967" y="1421079"/>
            <a:ext cx="226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DNA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sequencing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Fragment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Analysis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0C59CAA-E824-7259-EDF5-A8D14B48E854}"/>
              </a:ext>
            </a:extLst>
          </p:cNvPr>
          <p:cNvSpPr txBox="1"/>
          <p:nvPr/>
        </p:nvSpPr>
        <p:spPr>
          <a:xfrm>
            <a:off x="5809822" y="2899551"/>
            <a:ext cx="332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Panel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Bulk &amp; Single-Cell RNA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F95FBBB-188A-B3B6-104D-20EDCC908479}"/>
              </a:ext>
            </a:extLst>
          </p:cNvPr>
          <p:cNvSpPr txBox="1"/>
          <p:nvPr/>
        </p:nvSpPr>
        <p:spPr>
          <a:xfrm>
            <a:off x="5789726" y="5237642"/>
            <a:ext cx="3321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Methylation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calling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Exome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Panel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Bulk &amp; Single-Cell RNA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355C9A4-1F74-13DC-3741-57B291239A13}"/>
              </a:ext>
            </a:extLst>
          </p:cNvPr>
          <p:cNvSpPr txBox="1"/>
          <p:nvPr/>
        </p:nvSpPr>
        <p:spPr>
          <a:xfrm>
            <a:off x="6075068" y="2386920"/>
            <a:ext cx="162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Short-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D32C21F-1159-6903-E587-5F61F5A29C19}"/>
              </a:ext>
            </a:extLst>
          </p:cNvPr>
          <p:cNvSpPr txBox="1"/>
          <p:nvPr/>
        </p:nvSpPr>
        <p:spPr>
          <a:xfrm>
            <a:off x="6054972" y="4770053"/>
            <a:ext cx="162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Long-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FCA3F0B-6C0C-03BC-21AD-DB9A4D430BF2}"/>
              </a:ext>
            </a:extLst>
          </p:cNvPr>
          <p:cNvSpPr txBox="1"/>
          <p:nvPr/>
        </p:nvSpPr>
        <p:spPr>
          <a:xfrm>
            <a:off x="5265340" y="584609"/>
            <a:ext cx="348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Applicazioni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(RUO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only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33298D1-E94E-2337-4F19-B5FF737732CC}"/>
              </a:ext>
            </a:extLst>
          </p:cNvPr>
          <p:cNvSpPr txBox="1"/>
          <p:nvPr/>
        </p:nvSpPr>
        <p:spPr>
          <a:xfrm>
            <a:off x="10013815" y="1051330"/>
            <a:ext cx="2483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 capillari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505 nm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solid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-state laser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Performance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Optimized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Polymers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(POP)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D0C4348B-DBE6-8ACB-C051-B64D44233484}"/>
              </a:ext>
            </a:extLst>
          </p:cNvPr>
          <p:cNvGrpSpPr/>
          <p:nvPr/>
        </p:nvGrpSpPr>
        <p:grpSpPr>
          <a:xfrm>
            <a:off x="8458363" y="2337053"/>
            <a:ext cx="3562885" cy="2172336"/>
            <a:chOff x="8458363" y="2387293"/>
            <a:chExt cx="3562885" cy="2172336"/>
          </a:xfrm>
        </p:grpSpPr>
        <p:pic>
          <p:nvPicPr>
            <p:cNvPr id="46" name="Immagine 45" descr="Immagine che contiene testo, schermata, diagramma, design&#10;&#10;Descrizione generata automaticamente">
              <a:extLst>
                <a:ext uri="{FF2B5EF4-FFF2-40B4-BE49-F238E27FC236}">
                  <a16:creationId xmlns:a16="http://schemas.microsoft.com/office/drawing/2014/main" id="{C310440B-BB74-C17E-08A1-83F67C247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9" t="11095" r="6233" b="37629"/>
            <a:stretch/>
          </p:blipFill>
          <p:spPr>
            <a:xfrm>
              <a:off x="9397523" y="2387293"/>
              <a:ext cx="2623725" cy="1152402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C4BA7E96-FD44-8103-D968-8949C27A48DB}"/>
                </a:ext>
              </a:extLst>
            </p:cNvPr>
            <p:cNvSpPr txBox="1"/>
            <p:nvPr/>
          </p:nvSpPr>
          <p:spPr>
            <a:xfrm>
              <a:off x="8458363" y="3578130"/>
              <a:ext cx="111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Reads</a:t>
              </a:r>
              <a:endPara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Cycles</a:t>
              </a:r>
              <a:endPara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3FABADCE-687B-EAE6-EEA0-15685B553168}"/>
                </a:ext>
              </a:extLst>
            </p:cNvPr>
            <p:cNvSpPr txBox="1"/>
            <p:nvPr/>
          </p:nvSpPr>
          <p:spPr>
            <a:xfrm>
              <a:off x="9472875" y="3587543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100M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C323498D-5ABF-F63B-2B7B-5C27D173E539}"/>
                </a:ext>
              </a:extLst>
            </p:cNvPr>
            <p:cNvSpPr txBox="1"/>
            <p:nvPr/>
          </p:nvSpPr>
          <p:spPr>
            <a:xfrm>
              <a:off x="10137735" y="3587543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400M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A3A08B09-8FC9-4DD6-C568-CEFA27B45915}"/>
                </a:ext>
              </a:extLst>
            </p:cNvPr>
            <p:cNvSpPr txBox="1"/>
            <p:nvPr/>
          </p:nvSpPr>
          <p:spPr>
            <a:xfrm>
              <a:off x="10730591" y="3587543"/>
              <a:ext cx="5982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1200M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2DB6B88-2569-5573-3E99-F6F4C6DD5494}"/>
                </a:ext>
              </a:extLst>
            </p:cNvPr>
            <p:cNvSpPr txBox="1"/>
            <p:nvPr/>
          </p:nvSpPr>
          <p:spPr>
            <a:xfrm>
              <a:off x="11399001" y="3587543"/>
              <a:ext cx="5982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1800M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08DB1A5A-0981-D782-57EE-47663AD826BC}"/>
                </a:ext>
              </a:extLst>
            </p:cNvPr>
            <p:cNvSpPr txBox="1"/>
            <p:nvPr/>
          </p:nvSpPr>
          <p:spPr>
            <a:xfrm>
              <a:off x="9514742" y="3790188"/>
              <a:ext cx="41068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E39FF61B-705A-3D69-CD1A-F9D6B6FB990C}"/>
                </a:ext>
              </a:extLst>
            </p:cNvPr>
            <p:cNvSpPr txBox="1"/>
            <p:nvPr/>
          </p:nvSpPr>
          <p:spPr>
            <a:xfrm>
              <a:off x="10159506" y="3790188"/>
              <a:ext cx="4106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BB5D05CF-36DE-CB6E-7859-A6DE4134F8F7}"/>
                </a:ext>
              </a:extLst>
            </p:cNvPr>
            <p:cNvSpPr txBox="1"/>
            <p:nvPr/>
          </p:nvSpPr>
          <p:spPr>
            <a:xfrm>
              <a:off x="10792554" y="3790188"/>
              <a:ext cx="410690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2EE560D6-CBBD-CABC-5F71-9EF69950D321}"/>
                </a:ext>
              </a:extLst>
            </p:cNvPr>
            <p:cNvSpPr txBox="1"/>
            <p:nvPr/>
          </p:nvSpPr>
          <p:spPr>
            <a:xfrm>
              <a:off x="11440868" y="3790188"/>
              <a:ext cx="4106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</p:txBody>
        </p: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B3C0AA53-8C2B-9E7D-D9AD-354536BBF7BA}"/>
              </a:ext>
            </a:extLst>
          </p:cNvPr>
          <p:cNvSpPr txBox="1"/>
          <p:nvPr/>
        </p:nvSpPr>
        <p:spPr>
          <a:xfrm>
            <a:off x="8827586" y="589123"/>
            <a:ext cx="348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Specifiche</a:t>
            </a:r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009CB082-CA1C-25F7-B580-CC614ADD9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42" y="4909198"/>
            <a:ext cx="910487" cy="497734"/>
          </a:xfrm>
          <a:prstGeom prst="rect">
            <a:avLst/>
          </a:prstGeom>
        </p:spPr>
      </p:pic>
      <p:pic>
        <p:nvPicPr>
          <p:cNvPr id="87" name="Immagine 86" descr="Immagine che contiene gadget, Dispositivo elettronico, Cellulare&#10;&#10;Descrizione generata automaticamente">
            <a:extLst>
              <a:ext uri="{FF2B5EF4-FFF2-40B4-BE49-F238E27FC236}">
                <a16:creationId xmlns:a16="http://schemas.microsoft.com/office/drawing/2014/main" id="{7DDF379F-F66A-4DE6-8456-139C77214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23" y="4856295"/>
            <a:ext cx="1006211" cy="675704"/>
          </a:xfrm>
          <a:prstGeom prst="rect">
            <a:avLst/>
          </a:prstGeom>
        </p:spPr>
      </p:pic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05C8EBE2-B218-57DF-83DD-88502C4B36FC}"/>
              </a:ext>
            </a:extLst>
          </p:cNvPr>
          <p:cNvSpPr txBox="1"/>
          <p:nvPr/>
        </p:nvSpPr>
        <p:spPr>
          <a:xfrm>
            <a:off x="10168418" y="4736841"/>
            <a:ext cx="1111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Flongle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04B656FA-B4C6-3AF1-58CF-A0D4475FB523}"/>
              </a:ext>
            </a:extLst>
          </p:cNvPr>
          <p:cNvSpPr txBox="1"/>
          <p:nvPr/>
        </p:nvSpPr>
        <p:spPr>
          <a:xfrm>
            <a:off x="8682139" y="4736840"/>
            <a:ext cx="1111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R10.4.1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EF8C82CE-74F7-6C1E-11EF-D92A5228DC3E}"/>
              </a:ext>
            </a:extLst>
          </p:cNvPr>
          <p:cNvSpPr txBox="1"/>
          <p:nvPr/>
        </p:nvSpPr>
        <p:spPr>
          <a:xfrm>
            <a:off x="9079511" y="5566477"/>
            <a:ext cx="12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 to 50 Gb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45523EFC-77D9-CBCD-E391-C09DB7F6BC87}"/>
              </a:ext>
            </a:extLst>
          </p:cNvPr>
          <p:cNvSpPr txBox="1"/>
          <p:nvPr/>
        </p:nvSpPr>
        <p:spPr>
          <a:xfrm>
            <a:off x="9059580" y="5825508"/>
            <a:ext cx="12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864F3F3A-5BDD-9BCC-5832-986C4D425127}"/>
              </a:ext>
            </a:extLst>
          </p:cNvPr>
          <p:cNvSpPr txBox="1"/>
          <p:nvPr/>
        </p:nvSpPr>
        <p:spPr>
          <a:xfrm>
            <a:off x="9061256" y="6078388"/>
            <a:ext cx="121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Real-time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basecalling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F93A1AF9-CA9D-7921-9C1B-A59ED92A1F24}"/>
              </a:ext>
            </a:extLst>
          </p:cNvPr>
          <p:cNvSpPr txBox="1"/>
          <p:nvPr/>
        </p:nvSpPr>
        <p:spPr>
          <a:xfrm>
            <a:off x="10668820" y="5588250"/>
            <a:ext cx="121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 to 2.8 Gb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7AAE7920-E1AE-946E-39A2-06626FAFB4AF}"/>
              </a:ext>
            </a:extLst>
          </p:cNvPr>
          <p:cNvSpPr txBox="1"/>
          <p:nvPr/>
        </p:nvSpPr>
        <p:spPr>
          <a:xfrm>
            <a:off x="10648889" y="5847281"/>
            <a:ext cx="121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EFA736CF-3353-3594-4C20-1C227A3BBF01}"/>
              </a:ext>
            </a:extLst>
          </p:cNvPr>
          <p:cNvSpPr txBox="1"/>
          <p:nvPr/>
        </p:nvSpPr>
        <p:spPr>
          <a:xfrm>
            <a:off x="10650565" y="6100161"/>
            <a:ext cx="121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Real-time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basecalling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8D9F5B0-49DA-114A-3452-A02B33BCEA3A}"/>
              </a:ext>
            </a:extLst>
          </p:cNvPr>
          <p:cNvCxnSpPr/>
          <p:nvPr/>
        </p:nvCxnSpPr>
        <p:spPr>
          <a:xfrm>
            <a:off x="2110886" y="2186667"/>
            <a:ext cx="9886356" cy="0"/>
          </a:xfrm>
          <a:prstGeom prst="line">
            <a:avLst/>
          </a:prstGeom>
          <a:ln w="158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15A1F70-FFDC-CB34-40D7-46AEAB03CD67}"/>
              </a:ext>
            </a:extLst>
          </p:cNvPr>
          <p:cNvCxnSpPr/>
          <p:nvPr/>
        </p:nvCxnSpPr>
        <p:spPr>
          <a:xfrm>
            <a:off x="2110886" y="4589773"/>
            <a:ext cx="9886356" cy="0"/>
          </a:xfrm>
          <a:prstGeom prst="line">
            <a:avLst/>
          </a:prstGeom>
          <a:ln w="158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AA2400-CA77-6D69-8FB5-88A0A1AF5801}"/>
              </a:ext>
            </a:extLst>
          </p:cNvPr>
          <p:cNvSpPr txBox="1"/>
          <p:nvPr/>
        </p:nvSpPr>
        <p:spPr>
          <a:xfrm>
            <a:off x="6137034" y="1011970"/>
            <a:ext cx="162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Sanger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C0C4C99-C0C8-3074-D523-2CB04620A0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4" t="16207" r="27325" b="16387"/>
          <a:stretch/>
        </p:blipFill>
        <p:spPr>
          <a:xfrm>
            <a:off x="9297825" y="1049224"/>
            <a:ext cx="643283" cy="914570"/>
          </a:xfrm>
          <a:prstGeom prst="rect">
            <a:avLst/>
          </a:prstGeom>
        </p:spPr>
      </p:pic>
      <p:pic>
        <p:nvPicPr>
          <p:cNvPr id="24" name="Immagine 23" descr="Immagine che contiene design&#10;&#10;Descrizione generata automaticamente con attendibilità media">
            <a:extLst>
              <a:ext uri="{FF2B5EF4-FFF2-40B4-BE49-F238E27FC236}">
                <a16:creationId xmlns:a16="http://schemas.microsoft.com/office/drawing/2014/main" id="{D3037742-0C79-2B5E-68A3-B25D99758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6" y="975345"/>
            <a:ext cx="1142363" cy="1115362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BE533B4E-272B-4E7C-B69B-5FA6C13F3A82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DE9E4CA9-1544-498E-BE38-7D3E19C253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67B4FC9-3BAF-4EB7-82BB-CC7C32818ECC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932A269-80DD-4203-8773-A539C9FC0A5B}"/>
              </a:ext>
            </a:extLst>
          </p:cNvPr>
          <p:cNvSpPr txBox="1"/>
          <p:nvPr/>
        </p:nvSpPr>
        <p:spPr>
          <a:xfrm>
            <a:off x="4281794" y="76982"/>
            <a:ext cx="354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Sequencing</a:t>
            </a:r>
          </a:p>
        </p:txBody>
      </p:sp>
    </p:spTree>
    <p:extLst>
      <p:ext uri="{BB962C8B-B14F-4D97-AF65-F5344CB8AC3E}">
        <p14:creationId xmlns:p14="http://schemas.microsoft.com/office/powerpoint/2010/main" val="214636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57EB0CF0-7F03-47F3-9530-107C48D7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2738" r="19403" b="6966"/>
          <a:stretch/>
        </p:blipFill>
        <p:spPr>
          <a:xfrm>
            <a:off x="7566232" y="1256987"/>
            <a:ext cx="3439726" cy="32941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EBBBC1-B00E-40CE-A023-8E38B8D67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7" y="652581"/>
            <a:ext cx="1920507" cy="19205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BFC0F2-94E8-46C4-AAD5-5D451C3022FB}"/>
              </a:ext>
            </a:extLst>
          </p:cNvPr>
          <p:cNvSpPr txBox="1"/>
          <p:nvPr/>
        </p:nvSpPr>
        <p:spPr>
          <a:xfrm>
            <a:off x="8003217" y="889192"/>
            <a:ext cx="2565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Applicazioni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832AF3-0DFB-461F-9343-079D8313403A}"/>
              </a:ext>
            </a:extLst>
          </p:cNvPr>
          <p:cNvSpPr txBox="1"/>
          <p:nvPr/>
        </p:nvSpPr>
        <p:spPr>
          <a:xfrm>
            <a:off x="6920753" y="4651081"/>
            <a:ext cx="50650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Analisi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mRNA targeted 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dell’intero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trascrittoma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livello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di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singola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cellula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.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Integrazione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informazioni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trascrittomiche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con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l’espressione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proteica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Sequenziamento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recettori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immunitari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cellule T e B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ATAC: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analisi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regioni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aperte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della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cromatina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E2BCB20-A29F-4F7E-8D2E-6A7D48BED97A}"/>
              </a:ext>
            </a:extLst>
          </p:cNvPr>
          <p:cNvSpPr txBox="1"/>
          <p:nvPr/>
        </p:nvSpPr>
        <p:spPr>
          <a:xfrm>
            <a:off x="2060014" y="2734804"/>
            <a:ext cx="2565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Workflow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97D8B7-6C69-4091-961D-795EDE5FF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7" y="3073172"/>
            <a:ext cx="3124400" cy="34774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C5969B5-B187-404E-969B-B29690FFC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08" y="3166364"/>
            <a:ext cx="2335863" cy="359278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14AC95C-4554-4694-9864-2B2A5CD547FF}"/>
              </a:ext>
            </a:extLst>
          </p:cNvPr>
          <p:cNvSpPr/>
          <p:nvPr/>
        </p:nvSpPr>
        <p:spPr>
          <a:xfrm>
            <a:off x="2060014" y="896072"/>
            <a:ext cx="5004173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BD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Rhapsody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HT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Xpress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 di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trascrittoma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singola cellula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 utilizza una tecnologia basata su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micropozzetti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la possibilità di caricare e analizzare simultaneamente il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trascrittoma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100.000 cellule.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23B7F0-592A-4170-9222-2379B8756EF4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EF77FAF-3EB0-4A34-BEB6-318A476961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DC9A59-E0F1-4D0D-A0D0-3E91C38E8766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F66F5FB-441F-45CA-BD6F-3CB5EAB9D0BB}"/>
              </a:ext>
            </a:extLst>
          </p:cNvPr>
          <p:cNvSpPr txBox="1"/>
          <p:nvPr/>
        </p:nvSpPr>
        <p:spPr>
          <a:xfrm>
            <a:off x="4281794" y="76982"/>
            <a:ext cx="354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Sequencing</a:t>
            </a:r>
          </a:p>
        </p:txBody>
      </p:sp>
    </p:spTree>
    <p:extLst>
      <p:ext uri="{BB962C8B-B14F-4D97-AF65-F5344CB8AC3E}">
        <p14:creationId xmlns:p14="http://schemas.microsoft.com/office/powerpoint/2010/main" val="68054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321648" y="2136338"/>
            <a:ext cx="3083023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Responsabile: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Prof.ssa Annarosa Arcangeli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annarosa.arcangeli@unifi.it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0552751285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tecnico: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 Tiziano Lottini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tiziano.lottini@unifi.it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0552751312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934764" y="1551563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47235" y="2446857"/>
            <a:ext cx="4744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/>
              <a:t>PIATTAFORMA </a:t>
            </a:r>
            <a:r>
              <a:rPr lang="it-IT" sz="4800" b="1" dirty="0"/>
              <a:t>MULTIFACILITY 3R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674861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491105" y="624816"/>
            <a:ext cx="3209789" cy="52322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8779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 vivo Imaging Lab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58779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835" y="3557919"/>
            <a:ext cx="3057503" cy="22931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59" y="3652472"/>
            <a:ext cx="3421049" cy="255262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37686" y="1087821"/>
            <a:ext cx="1185102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Strumentazione di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multimodale di elevata qualità: il sistema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VevoF2-LAZR-X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utilizzata sia in modalità fotoacustica, tramite sorgente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laser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sia in modalità ecografica ad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ultrasuoni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ad alta frequenza: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ecografico ad alta frequenza (fino a 50 MHz) su modelli murini, con una risoluzione spaziale fino a 50-70 µm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fotoacustico ad alta risoluzione spaziale (fino a 100 µm)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D3759FE-DBE4-4413-8AA8-F08D9F6410AD}"/>
              </a:ext>
            </a:extLst>
          </p:cNvPr>
          <p:cNvSpPr/>
          <p:nvPr/>
        </p:nvSpPr>
        <p:spPr>
          <a:xfrm>
            <a:off x="2808731" y="3009405"/>
            <a:ext cx="5811683" cy="3378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Analisi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volumetrica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di </a:t>
            </a:r>
            <a:r>
              <a:rPr lang="en-US" altLang="en-US" sz="1600" dirty="0" err="1">
                <a:solidFill>
                  <a:prstClr val="black"/>
                </a:solidFill>
              </a:rPr>
              <a:t>organi</a:t>
            </a:r>
            <a:r>
              <a:rPr lang="en-US" altLang="en-US" sz="1600" dirty="0">
                <a:solidFill>
                  <a:prstClr val="black"/>
                </a:solidFill>
              </a:rPr>
              <a:t>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tumori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Ipossia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tissutale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tumorale</a:t>
            </a:r>
            <a:r>
              <a:rPr lang="en-US" altLang="en-US" sz="1600" dirty="0">
                <a:solidFill>
                  <a:prstClr val="black"/>
                </a:solidFill>
              </a:rPr>
              <a:t>,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quantificazione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emoglobina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totale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Angiogenesi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studio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della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perfusione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mediante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CEUS con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microbolle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Imaging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molecolare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di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biomarcatori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distribuzione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immunoreattività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Iniezioni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eco-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guidate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cuore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pancreas 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fegato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Valutazione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della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rigidità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tissutale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mediante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SWE (Shear Wave Elastography)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7DBC506-06D0-4947-BCB7-D013B3FB1095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1B09FB-CF7E-4EE7-88C4-0B28A5099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CEEDDC-3029-4F73-B414-2A22A3C59A85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41CC35-25E7-4F20-A058-2A36FC5A39EC}"/>
              </a:ext>
            </a:extLst>
          </p:cNvPr>
          <p:cNvSpPr txBox="1"/>
          <p:nvPr/>
        </p:nvSpPr>
        <p:spPr>
          <a:xfrm>
            <a:off x="4239530" y="59737"/>
            <a:ext cx="3712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Multifacility 3R</a:t>
            </a:r>
          </a:p>
        </p:txBody>
      </p:sp>
    </p:spTree>
    <p:extLst>
      <p:ext uri="{BB962C8B-B14F-4D97-AF65-F5344CB8AC3E}">
        <p14:creationId xmlns:p14="http://schemas.microsoft.com/office/powerpoint/2010/main" val="3397455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10037" r="-1044" b="15970"/>
          <a:stretch>
            <a:fillRect/>
          </a:stretch>
        </p:blipFill>
        <p:spPr bwMode="auto">
          <a:xfrm>
            <a:off x="1940882" y="1760426"/>
            <a:ext cx="1789648" cy="159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10037" r="-1044" b="15970"/>
          <a:stretch>
            <a:fillRect/>
          </a:stretch>
        </p:blipFill>
        <p:spPr bwMode="auto">
          <a:xfrm>
            <a:off x="156626" y="1723399"/>
            <a:ext cx="1789648" cy="159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64747" y="671564"/>
            <a:ext cx="306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58779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Microfluidic 3D Lab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8779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Immagin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035" r="37408"/>
          <a:stretch>
            <a:fillRect/>
          </a:stretch>
        </p:blipFill>
        <p:spPr bwMode="auto">
          <a:xfrm>
            <a:off x="6444685" y="4474367"/>
            <a:ext cx="3391064" cy="228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0883825-1C4A-4A25-B01B-32F1CB771913}"/>
              </a:ext>
            </a:extLst>
          </p:cNvPr>
          <p:cNvSpPr/>
          <p:nvPr/>
        </p:nvSpPr>
        <p:spPr>
          <a:xfrm>
            <a:off x="3872753" y="1541086"/>
            <a:ext cx="79785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914400">
              <a:spcBef>
                <a:spcPct val="0"/>
              </a:spcBef>
              <a:buFontTx/>
              <a:buChar char="-"/>
            </a:pP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Ricostruzione del </a:t>
            </a:r>
            <a:r>
              <a:rPr lang="it-IT" altLang="it-IT" b="1" u="sng">
                <a:solidFill>
                  <a:prstClr val="black"/>
                </a:solidFill>
                <a:cs typeface="Arial" panose="020B0604020202020204" pitchFamily="34" charset="0"/>
              </a:rPr>
              <a:t>microambiente</a:t>
            </a:r>
            <a:r>
              <a:rPr lang="it-IT" altLang="it-IT">
                <a:solidFill>
                  <a:prstClr val="black"/>
                </a:solidFill>
                <a:cs typeface="Arial" panose="020B0604020202020204" pitchFamily="34" charset="0"/>
              </a:rPr>
              <a:t> tissutale/tumorale 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in condizioni di perfusione </a:t>
            </a:r>
            <a:r>
              <a:rPr lang="it-IT" altLang="it-IT" dirty="0" err="1">
                <a:solidFill>
                  <a:prstClr val="black"/>
                </a:solidFill>
                <a:cs typeface="Arial" panose="020B0604020202020204" pitchFamily="34" charset="0"/>
              </a:rPr>
              <a:t>simil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-vascolare per simulare </a:t>
            </a:r>
            <a:r>
              <a:rPr lang="it-IT" altLang="it-IT" u="sng" dirty="0">
                <a:solidFill>
                  <a:prstClr val="black"/>
                </a:solidFill>
                <a:cs typeface="Arial" panose="020B0604020202020204" pitchFamily="34" charset="0"/>
              </a:rPr>
              <a:t>dinamiche fisiologiche 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rilevanti, come il flusso sanguigno, i gradienti di nutrienti e ossigeno e le interazioni cellula–cellula e cellula–matrice;</a:t>
            </a:r>
          </a:p>
          <a:p>
            <a:pPr marL="285750" indent="-285750" algn="just" defTabSz="914400">
              <a:spcBef>
                <a:spcPct val="0"/>
              </a:spcBef>
              <a:buFontTx/>
              <a:buChar char="-"/>
            </a:pP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Progettazione di piattaforme avanzate come sistemi </a:t>
            </a:r>
            <a:r>
              <a:rPr lang="it-IT" altLang="it-IT" dirty="0" err="1">
                <a:solidFill>
                  <a:prstClr val="black"/>
                </a:solidFill>
                <a:cs typeface="Arial" panose="020B0604020202020204" pitchFamily="34" charset="0"/>
              </a:rPr>
              <a:t>tumor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-on-chip, modelli di </a:t>
            </a:r>
            <a:r>
              <a:rPr lang="it-IT" altLang="it-IT" b="1" i="1" dirty="0">
                <a:solidFill>
                  <a:prstClr val="black"/>
                </a:solidFill>
                <a:cs typeface="Arial" panose="020B0604020202020204" pitchFamily="34" charset="0"/>
              </a:rPr>
              <a:t>co-coltura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 e </a:t>
            </a:r>
            <a:r>
              <a:rPr lang="it-IT" altLang="it-IT" b="1" i="1" dirty="0">
                <a:solidFill>
                  <a:prstClr val="black"/>
                </a:solidFill>
                <a:cs typeface="Arial" panose="020B0604020202020204" pitchFamily="34" charset="0"/>
              </a:rPr>
              <a:t>barriere endoteliali</a:t>
            </a:r>
            <a:r>
              <a:rPr lang="it-IT" altLang="it-IT" dirty="0">
                <a:solidFill>
                  <a:prstClr val="black"/>
                </a:solidFill>
                <a:cs typeface="Arial" panose="020B0604020202020204" pitchFamily="34" charset="0"/>
              </a:rPr>
              <a:t>, in grado di riprodurre in modo realistico l’architettura e la funzionalità dei tessuti umani.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4264ABB-EE1A-4A68-AE68-C1D27DA5A3BF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A7A1A0F-68D4-4DA5-BB4E-C30E71CE7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0D0387B-067B-4CAA-9822-E3C133330ECE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6A20F8E-5EAF-4B2D-9798-27EAADDB8F2A}"/>
              </a:ext>
            </a:extLst>
          </p:cNvPr>
          <p:cNvSpPr txBox="1"/>
          <p:nvPr/>
        </p:nvSpPr>
        <p:spPr>
          <a:xfrm>
            <a:off x="4239530" y="59737"/>
            <a:ext cx="3712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Multifacility 3R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10C97FC-F00F-4A18-B84A-259292E592C0}"/>
              </a:ext>
            </a:extLst>
          </p:cNvPr>
          <p:cNvSpPr txBox="1">
            <a:spLocks/>
          </p:cNvSpPr>
          <p:nvPr/>
        </p:nvSpPr>
        <p:spPr>
          <a:xfrm>
            <a:off x="1051450" y="4474367"/>
            <a:ext cx="5358159" cy="2425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Imagin</a:t>
            </a:r>
            <a:r>
              <a:rPr lang="it-IT" sz="1800" b="1" u="sng" dirty="0">
                <a:solidFill>
                  <a:prstClr val="black"/>
                </a:solidFill>
                <a:cs typeface="Arial" panose="020B0604020202020204" pitchFamily="34" charset="0"/>
              </a:rPr>
              <a:t>g avanzato 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con Sistema CELENA S: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Sorgenti di illuminazione: LED ad alta potenza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Canali disponibili: Blu, Verde, Rosso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Applicazioni principali:</a:t>
            </a:r>
          </a:p>
          <a:p>
            <a:pPr marL="285750" lvl="0" indent="-285750" eaLnBrk="0" hangingPunct="0">
              <a:lnSpc>
                <a:spcPct val="100000"/>
              </a:lnSpc>
              <a:spcBef>
                <a:spcPct val="0"/>
              </a:spcBef>
            </a:pPr>
            <a:r>
              <a:rPr lang="it-IT" altLang="en-US" sz="1800" dirty="0"/>
              <a:t>Coltivazione di sferoidi su chip</a:t>
            </a:r>
            <a:endParaRPr lang="it-IT" altLang="en-US" sz="1800" b="1" dirty="0"/>
          </a:p>
          <a:p>
            <a:pPr marL="285750" lvl="0" indent="-285750" eaLnBrk="0" hangingPunct="0">
              <a:lnSpc>
                <a:spcPct val="100000"/>
              </a:lnSpc>
              <a:spcBef>
                <a:spcPct val="0"/>
              </a:spcBef>
            </a:pPr>
            <a:r>
              <a:rPr lang="it-IT" altLang="en-US" sz="1800" dirty="0" err="1"/>
              <a:t>Calceina</a:t>
            </a:r>
            <a:r>
              <a:rPr lang="it-IT" altLang="en-US" sz="1800" dirty="0"/>
              <a:t>/PI </a:t>
            </a:r>
            <a:r>
              <a:rPr lang="it-IT" altLang="en-US" sz="1800" dirty="0" err="1"/>
              <a:t>assay</a:t>
            </a:r>
            <a:r>
              <a:rPr lang="it-IT" altLang="en-US" sz="1800" dirty="0"/>
              <a:t> </a:t>
            </a:r>
          </a:p>
          <a:p>
            <a:pPr marL="285750" lvl="0" indent="-285750" eaLnBrk="0" hangingPunct="0">
              <a:lnSpc>
                <a:spcPct val="100000"/>
              </a:lnSpc>
              <a:spcBef>
                <a:spcPct val="0"/>
              </a:spcBef>
            </a:pPr>
            <a:r>
              <a:rPr lang="it-IT" altLang="en-US" sz="1800" dirty="0"/>
              <a:t>LDH </a:t>
            </a:r>
            <a:r>
              <a:rPr lang="it-IT" altLang="en-US" sz="1800" dirty="0" err="1"/>
              <a:t>Assay</a:t>
            </a:r>
            <a:endParaRPr lang="it-IT" altLang="en-US" sz="1800" b="1" dirty="0"/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1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592621" y="1747195"/>
            <a:ext cx="2826415" cy="3693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Prof.ssa Cecilia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Ferrantini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cecilia.ferrantini@unifi.it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tecnico: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Dr.ssa Beatrice Scellini</a:t>
            </a:r>
          </a:p>
          <a:p>
            <a:r>
              <a:rPr lang="it-IT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beatrice.scellini@unifi.it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Dr.ssa Marina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Scardigli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marina.scardigli@unifi.it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Alessandro Aiazzi</a:t>
            </a:r>
          </a:p>
          <a:p>
            <a:r>
              <a:rPr lang="it-IT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alessandro.aiazzi@unifi.it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Claudio Pregno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claudio.pregno@unifi.it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8165374" y="1100005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493552" y="1756744"/>
            <a:ext cx="63881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PIATTAFORMA DI INGEGNERIA TISSUTALE E ANALISI FUNZIONALE OPTO-MECCANICA </a:t>
            </a:r>
          </a:p>
        </p:txBody>
      </p:sp>
    </p:spTree>
    <p:extLst>
      <p:ext uri="{BB962C8B-B14F-4D97-AF65-F5344CB8AC3E}">
        <p14:creationId xmlns:p14="http://schemas.microsoft.com/office/powerpoint/2010/main" val="404492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AE84561-5AF7-4DF1-80E5-F4A32C73C303}"/>
              </a:ext>
            </a:extLst>
          </p:cNvPr>
          <p:cNvSpPr/>
          <p:nvPr/>
        </p:nvSpPr>
        <p:spPr>
          <a:xfrm>
            <a:off x="439946" y="1041932"/>
            <a:ext cx="10705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LABORATORI CON TECNOLOGIE AVANZATE DEL DMSC AL SERVIZIO DELLA RICERCA: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b="1" u="sng" dirty="0"/>
              <a:t>strumentazione</a:t>
            </a:r>
            <a:r>
              <a:rPr lang="it-IT" sz="2400" b="1" dirty="0"/>
              <a:t> complessa e all’avanguardia</a:t>
            </a:r>
          </a:p>
          <a:p>
            <a:pPr marL="342900" indent="-342900">
              <a:buFontTx/>
              <a:buChar char="-"/>
            </a:pPr>
            <a:r>
              <a:rPr lang="it-IT" sz="2400" b="1" u="sng" dirty="0"/>
              <a:t>competenze</a:t>
            </a:r>
            <a:r>
              <a:rPr lang="it-IT" sz="2400" b="1" dirty="0"/>
              <a:t> dei ricercatori e tecnici che la gestiscono </a:t>
            </a:r>
          </a:p>
          <a:p>
            <a:endParaRPr lang="it-IT" sz="2400" b="1" dirty="0"/>
          </a:p>
          <a:p>
            <a:r>
              <a:rPr lang="it-IT" sz="2400" b="1" dirty="0"/>
              <a:t>a disposizione delle esigenze di studio e di ricerca della comunità scientifica </a:t>
            </a:r>
            <a:endParaRPr lang="it-IT" sz="2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227C68D-6123-422D-9317-E337654C04B9}"/>
              </a:ext>
            </a:extLst>
          </p:cNvPr>
          <p:cNvSpPr/>
          <p:nvPr/>
        </p:nvSpPr>
        <p:spPr>
          <a:xfrm>
            <a:off x="2533650" y="5307455"/>
            <a:ext cx="5851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https://piattaformedmsc.unifi.it/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C96F7B8-6A8B-4969-86F5-47AFC7611F09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441CC9-B922-4B63-8DB1-7C7BA286A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C592C9-81FF-41AE-9456-F90C052BB42D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58F75F-AD72-4061-B590-138001C473D2}"/>
              </a:ext>
            </a:extLst>
          </p:cNvPr>
          <p:cNvSpPr txBox="1"/>
          <p:nvPr/>
        </p:nvSpPr>
        <p:spPr>
          <a:xfrm>
            <a:off x="3714867" y="86109"/>
            <a:ext cx="476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Multitecnologica</a:t>
            </a:r>
            <a:r>
              <a:rPr lang="en-GB" sz="2400" b="1" dirty="0">
                <a:solidFill>
                  <a:schemeClr val="bg1"/>
                </a:solidFill>
              </a:rPr>
              <a:t> DMSC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3CBA4D7-9B62-4CE3-B0ED-E39BBAAD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108" y="4088920"/>
            <a:ext cx="2996230" cy="21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A2A087E-DBEF-4DE3-961C-507EFA062E4F}"/>
              </a:ext>
            </a:extLst>
          </p:cNvPr>
          <p:cNvSpPr/>
          <p:nvPr/>
        </p:nvSpPr>
        <p:spPr>
          <a:xfrm>
            <a:off x="228663" y="829186"/>
            <a:ext cx="11405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Facility per realizzazione substrati sintetici e biologici per l’accrescimento cellulare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 associazione a tecniche di rilevazione delle proprietà fisiologiche (meccaniche, metaboliche ed elettriche) ad elevata risoluzione spazio-temporale.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Facility per stampa 3D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per realizzazione supporti di crescita cellulare e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biostampa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tissutale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E592BF-AED1-4719-B8CE-CCB27D5CD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44" b="20228"/>
          <a:stretch/>
        </p:blipFill>
        <p:spPr>
          <a:xfrm>
            <a:off x="6894768" y="2426872"/>
            <a:ext cx="3976924" cy="6651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372543F-D327-4240-85C4-997D666A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24" t="83036" b="2595"/>
          <a:stretch/>
        </p:blipFill>
        <p:spPr>
          <a:xfrm>
            <a:off x="10520095" y="1674299"/>
            <a:ext cx="1463432" cy="7109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8906F5-9AEF-437E-86C8-F84AB1570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4" b="14465"/>
          <a:stretch/>
        </p:blipFill>
        <p:spPr>
          <a:xfrm>
            <a:off x="6842432" y="4120328"/>
            <a:ext cx="2223670" cy="11252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AFFC1A-E78A-4423-B94A-10E4C93DC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73" y="2385208"/>
            <a:ext cx="6633959" cy="26349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D8F4EE-6C93-4457-A154-D9E8E56D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14" y="5505339"/>
            <a:ext cx="4526907" cy="1352661"/>
          </a:xfrm>
          <a:prstGeom prst="rect">
            <a:avLst/>
          </a:prstGeom>
        </p:spPr>
      </p:pic>
      <p:pic>
        <p:nvPicPr>
          <p:cNvPr id="2050" name="Picture 2" descr="Making engineered heart tissue with Cellartis cardiomyocytes">
            <a:extLst>
              <a:ext uri="{FF2B5EF4-FFF2-40B4-BE49-F238E27FC236}">
                <a16:creationId xmlns:a16="http://schemas.microsoft.com/office/drawing/2014/main" id="{9CAB7122-FA81-4002-AA9D-36ADDD5E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87" y="4120328"/>
            <a:ext cx="665157" cy="6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9803832-593A-466E-8E90-429FE3B36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857" y="3498761"/>
            <a:ext cx="2223670" cy="20128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9B463AE-50A3-43DA-9415-B75E4D7D0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306" y="5245614"/>
            <a:ext cx="983102" cy="117595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6D11C148-B978-443F-9A99-0DBF8B4C421B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3BEEEE8-AED9-45ED-9DA4-702EEBE07D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F3D2E8-9776-4F08-8D49-355A0199764C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13788F9-02A0-40DA-9890-E2BB48AB6FC5}"/>
              </a:ext>
            </a:extLst>
          </p:cNvPr>
          <p:cNvSpPr txBox="1"/>
          <p:nvPr/>
        </p:nvSpPr>
        <p:spPr>
          <a:xfrm>
            <a:off x="2142553" y="64703"/>
            <a:ext cx="804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Ingegneria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Tissutale</a:t>
            </a:r>
            <a:r>
              <a:rPr lang="en-GB" sz="2400" b="1" dirty="0">
                <a:solidFill>
                  <a:schemeClr val="bg1"/>
                </a:solidFill>
              </a:rPr>
              <a:t> e </a:t>
            </a:r>
            <a:r>
              <a:rPr lang="en-GB" sz="2400" b="1" dirty="0" err="1">
                <a:solidFill>
                  <a:schemeClr val="bg1"/>
                </a:solidFill>
              </a:rPr>
              <a:t>Analisi</a:t>
            </a:r>
            <a:r>
              <a:rPr lang="en-GB" sz="2400" b="1" dirty="0">
                <a:solidFill>
                  <a:schemeClr val="bg1"/>
                </a:solidFill>
              </a:rPr>
              <a:t> Opto-</a:t>
            </a:r>
            <a:r>
              <a:rPr lang="en-GB" sz="2400" b="1" dirty="0" err="1">
                <a:solidFill>
                  <a:schemeClr val="bg1"/>
                </a:solidFill>
              </a:rPr>
              <a:t>meccanica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2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A2A087E-DBEF-4DE3-961C-507EFA062E4F}"/>
              </a:ext>
            </a:extLst>
          </p:cNvPr>
          <p:cNvSpPr/>
          <p:nvPr/>
        </p:nvSpPr>
        <p:spPr>
          <a:xfrm>
            <a:off x="268754" y="749913"/>
            <a:ext cx="1165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Setups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misure simultanee ottiche e di  micromeccanica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dotati di sistemi ottici ad alta risoluzione spazio-temporale basati su tecniche di microscopia avanzata non lineare (2 fotoni e seconda armonica SHG) </a:t>
            </a:r>
          </a:p>
        </p:txBody>
      </p:sp>
      <p:pic>
        <p:nvPicPr>
          <p:cNvPr id="1034" name="Picture 10" descr="https://lh7-qw.googleusercontent.com/docsz/AD_4nXeozjK_Yv_Zp4QpJCb5oyGETk36ZTmNkh_KZl6MU2PGT4KJhBAh_eRV9WmhM9Twxh5I_1BuqvCZ04MjwiZNWl_9N16pu5RNcPj9y4yNZ26C1KSFSRiQowyp-f82XTtVTjKcv6ubd5NHyT-YSkjlGgDKUBlvw5e35FQ6gOS4Iyf-Q2_O0Rs2aw?key=3iF4KNKWUb_F-cEhEvAOmw">
            <a:extLst>
              <a:ext uri="{FF2B5EF4-FFF2-40B4-BE49-F238E27FC236}">
                <a16:creationId xmlns:a16="http://schemas.microsoft.com/office/drawing/2014/main" id="{5FC5485E-529C-4014-843F-2C879306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95" y="2164073"/>
            <a:ext cx="6656419" cy="25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rs.els-cdn.com/content/image/1-s2.0-S0079610717300111-gr2_lrg.jpg">
            <a:extLst>
              <a:ext uri="{FF2B5EF4-FFF2-40B4-BE49-F238E27FC236}">
                <a16:creationId xmlns:a16="http://schemas.microsoft.com/office/drawing/2014/main" id="{80F293CB-9117-4971-92F2-C748AC44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" y="1957536"/>
            <a:ext cx="2559115" cy="19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CDF93F-617C-40FD-83C9-39B49203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51" y="4120772"/>
            <a:ext cx="3939194" cy="135624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EBACE6C-5C04-493F-8C4E-DE78DA232CE4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1833AAF-19E5-4EE1-B937-9C4A67700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7E7F42-CF49-4406-A69E-1FB9BD16F5E2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7C026-06ED-4E1D-8B13-A87E0638C99F}"/>
              </a:ext>
            </a:extLst>
          </p:cNvPr>
          <p:cNvSpPr txBox="1"/>
          <p:nvPr/>
        </p:nvSpPr>
        <p:spPr>
          <a:xfrm>
            <a:off x="2142553" y="64703"/>
            <a:ext cx="804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Ingegneria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Tissutale</a:t>
            </a:r>
            <a:r>
              <a:rPr lang="en-GB" sz="2400" b="1" dirty="0">
                <a:solidFill>
                  <a:schemeClr val="bg1"/>
                </a:solidFill>
              </a:rPr>
              <a:t> e </a:t>
            </a:r>
            <a:r>
              <a:rPr lang="en-GB" sz="2400" b="1" dirty="0" err="1">
                <a:solidFill>
                  <a:schemeClr val="bg1"/>
                </a:solidFill>
              </a:rPr>
              <a:t>Analisi</a:t>
            </a:r>
            <a:r>
              <a:rPr lang="en-GB" sz="2400" b="1" dirty="0">
                <a:solidFill>
                  <a:schemeClr val="bg1"/>
                </a:solidFill>
              </a:rPr>
              <a:t> Opto-</a:t>
            </a:r>
            <a:r>
              <a:rPr lang="en-GB" sz="2400" b="1" dirty="0" err="1">
                <a:solidFill>
                  <a:schemeClr val="bg1"/>
                </a:solidFill>
              </a:rPr>
              <a:t>meccanica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B852B97-75EF-4B6B-BADE-1BE5ABF45584}"/>
              </a:ext>
            </a:extLst>
          </p:cNvPr>
          <p:cNvSpPr/>
          <p:nvPr/>
        </p:nvSpPr>
        <p:spPr>
          <a:xfrm>
            <a:off x="185090" y="1380978"/>
            <a:ext cx="12006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Setups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micromeccanica da preparati muscolari (anche subcellulari) e sistemi di rilevazione  attività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ATPasica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85209AB-5032-487A-9273-B69DC4E96E75}"/>
              </a:ext>
            </a:extLst>
          </p:cNvPr>
          <p:cNvSpPr/>
          <p:nvPr/>
        </p:nvSpPr>
        <p:spPr>
          <a:xfrm>
            <a:off x="288919" y="5729104"/>
            <a:ext cx="1183407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AREE DI APPLICAZIONE: studio de</a:t>
            </a:r>
            <a:r>
              <a:rPr lang="it-IT" sz="2000" b="1" dirty="0"/>
              <a:t>i tessuti muscolari scheletrici e cardiaci anche in relazione a adattamento funzionale e plastico in presenza di miopatie, cardiomiopatie, atrofia e invecchiamento. Possibilità di sviluppo a tessuto muscolare liscio e area delle neuroscienze</a:t>
            </a:r>
            <a:endParaRPr lang="it-IT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1102229" y="583551"/>
            <a:ext cx="99875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/>
              <a:t>CENTRO INTERDIPARTIMENTALE DI SIMULAZIONE E FORMAZIONE MEDICA AVANZATA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443605-1F7A-463F-92E9-8F0617C178E7}"/>
              </a:ext>
            </a:extLst>
          </p:cNvPr>
          <p:cNvSpPr txBox="1"/>
          <p:nvPr/>
        </p:nvSpPr>
        <p:spPr>
          <a:xfrm>
            <a:off x="4944082" y="4065955"/>
            <a:ext cx="2303836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 Fabio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Cianchi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fabio.cianchi@unifi.it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83537D-0BA0-4E22-8587-FB23604B65BF}"/>
              </a:ext>
            </a:extLst>
          </p:cNvPr>
          <p:cNvSpPr txBox="1"/>
          <p:nvPr/>
        </p:nvSpPr>
        <p:spPr>
          <a:xfrm>
            <a:off x="5167605" y="3429000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755222-A863-4B4B-8A9A-81C43E29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64"/>
          <a:stretch/>
        </p:blipFill>
        <p:spPr>
          <a:xfrm>
            <a:off x="5024600" y="5586021"/>
            <a:ext cx="2306045" cy="11546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7B68C0-6E63-471B-9CAE-479FB3801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457" y="5638037"/>
            <a:ext cx="1940299" cy="8126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D74195-38BF-441A-A8F4-A02477CC1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10" r="29294"/>
          <a:stretch/>
        </p:blipFill>
        <p:spPr>
          <a:xfrm>
            <a:off x="229162" y="5081647"/>
            <a:ext cx="1161476" cy="15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E0FDB9-C313-474F-83E7-5B080053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0" y="358588"/>
            <a:ext cx="3576917" cy="238461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A319E60-BB0A-4025-A2D4-0DB671AA12FF}"/>
              </a:ext>
            </a:extLst>
          </p:cNvPr>
          <p:cNvSpPr/>
          <p:nvPr/>
        </p:nvSpPr>
        <p:spPr>
          <a:xfrm>
            <a:off x="4775357" y="734271"/>
            <a:ext cx="6877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Strumenti formativi </a:t>
            </a:r>
            <a:r>
              <a:rPr lang="it-IT" sz="2400" b="1" u="sng" dirty="0"/>
              <a:t>innovativi</a:t>
            </a:r>
            <a:r>
              <a:rPr lang="it-IT" sz="2400" dirty="0"/>
              <a:t> come i simulatori con manichini e i pazienti virtuali, inseriti nel contesto di uno scenario clinico realistico.</a:t>
            </a:r>
            <a:endParaRPr lang="en-GB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36C74C-D30A-4ECF-8A68-38624791720C}"/>
              </a:ext>
            </a:extLst>
          </p:cNvPr>
          <p:cNvSpPr/>
          <p:nvPr/>
        </p:nvSpPr>
        <p:spPr>
          <a:xfrm>
            <a:off x="5986181" y="360435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Applicazioni di </a:t>
            </a:r>
            <a:r>
              <a:rPr lang="it-IT" sz="2400" b="1" dirty="0"/>
              <a:t>simulazione</a:t>
            </a:r>
            <a:r>
              <a:rPr lang="it-IT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Trauma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Emergenza medica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Parto/ecografia fetale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Emergenze neonatali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Cardiochirurgia coronarica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Circolazione extracorporea a cuore battente</a:t>
            </a:r>
            <a:endParaRPr lang="en-GB" sz="2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906CE0-AD6D-4B06-BFCB-BB668DDBAA04}"/>
              </a:ext>
            </a:extLst>
          </p:cNvPr>
          <p:cNvSpPr/>
          <p:nvPr/>
        </p:nvSpPr>
        <p:spPr>
          <a:xfrm>
            <a:off x="401170" y="3953904"/>
            <a:ext cx="4899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Finalità </a:t>
            </a:r>
            <a:r>
              <a:rPr lang="it-IT" sz="2400" b="1" dirty="0"/>
              <a:t>didattica-formativa</a:t>
            </a:r>
            <a:r>
              <a:rPr lang="it-IT" sz="2400" dirty="0"/>
              <a:t> per:</a:t>
            </a:r>
          </a:p>
          <a:p>
            <a:pPr marL="285750" indent="-285750" algn="just">
              <a:buFontTx/>
              <a:buChar char="-"/>
            </a:pPr>
            <a:r>
              <a:rPr lang="it-IT" sz="2400" dirty="0"/>
              <a:t>studenti di Medicina e Chirurgia</a:t>
            </a:r>
          </a:p>
          <a:p>
            <a:pPr marL="285750" indent="-285750" algn="just">
              <a:buFontTx/>
              <a:buChar char="-"/>
            </a:pPr>
            <a:r>
              <a:rPr lang="it-IT" sz="2400" dirty="0"/>
              <a:t>medici in formazione specialistica</a:t>
            </a:r>
          </a:p>
          <a:p>
            <a:pPr marL="285750" indent="-285750" algn="just">
              <a:buFontTx/>
              <a:buChar char="-"/>
            </a:pPr>
            <a:r>
              <a:rPr lang="it-IT" sz="2400" dirty="0"/>
              <a:t>tutti i professionisti sanitari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1961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65CE37E-31E7-4CDE-85E3-153D6CD6D765}"/>
              </a:ext>
            </a:extLst>
          </p:cNvPr>
          <p:cNvSpPr/>
          <p:nvPr/>
        </p:nvSpPr>
        <p:spPr>
          <a:xfrm>
            <a:off x="1708935" y="1848408"/>
            <a:ext cx="877413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GRAZIE PER L’ATTENZIONE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719190" y="5812886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Prof.ssa Laura Maggi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934DC0-F39E-44A1-A6EE-A7307DFA5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104775" y="95037"/>
            <a:ext cx="1396917" cy="5650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56501" y="5658998"/>
            <a:ext cx="364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 Day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7AA537-5B19-4621-893D-A26F29A084E0}"/>
              </a:ext>
            </a:extLst>
          </p:cNvPr>
          <p:cNvSpPr txBox="1"/>
          <p:nvPr/>
        </p:nvSpPr>
        <p:spPr>
          <a:xfrm>
            <a:off x="9184449" y="5812886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27 Gennaio 2026</a:t>
            </a:r>
          </a:p>
        </p:txBody>
      </p:sp>
    </p:spTree>
    <p:extLst>
      <p:ext uri="{BB962C8B-B14F-4D97-AF65-F5344CB8AC3E}">
        <p14:creationId xmlns:p14="http://schemas.microsoft.com/office/powerpoint/2010/main" val="393028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1CDB314-7EE6-40C2-9EDB-E563CDC76300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E114DB-EB25-4B07-951A-642C4EC4C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34B55F-1477-4716-A649-79F1812A14EF}"/>
              </a:ext>
            </a:extLst>
          </p:cNvPr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F8204-F2F9-47A6-A541-B87C602868F5}"/>
              </a:ext>
            </a:extLst>
          </p:cNvPr>
          <p:cNvSpPr txBox="1"/>
          <p:nvPr/>
        </p:nvSpPr>
        <p:spPr>
          <a:xfrm>
            <a:off x="3714867" y="86109"/>
            <a:ext cx="476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Multitecnologica</a:t>
            </a:r>
            <a:r>
              <a:rPr lang="en-GB" sz="2400" b="1" dirty="0">
                <a:solidFill>
                  <a:schemeClr val="bg1"/>
                </a:solidFill>
              </a:rPr>
              <a:t> DMSC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2DF93C6-8343-4D20-9459-B2FA1F831D1B}"/>
              </a:ext>
            </a:extLst>
          </p:cNvPr>
          <p:cNvSpPr/>
          <p:nvPr/>
        </p:nvSpPr>
        <p:spPr>
          <a:xfrm>
            <a:off x="282909" y="1095727"/>
            <a:ext cx="64468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/>
              <a:t>PIATTAFORMA DI CITOFLUORIMETRIA</a:t>
            </a:r>
          </a:p>
          <a:p>
            <a:pPr algn="ctr"/>
            <a:r>
              <a:rPr lang="it-IT" sz="3200" dirty="0"/>
              <a:t>ANALITICA e SORTING</a:t>
            </a:r>
            <a:endParaRPr lang="en-GB" sz="3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A99E1F1-61E0-472F-9CEB-64A54A333F9E}"/>
              </a:ext>
            </a:extLst>
          </p:cNvPr>
          <p:cNvSpPr/>
          <p:nvPr/>
        </p:nvSpPr>
        <p:spPr>
          <a:xfrm>
            <a:off x="1152636" y="3007915"/>
            <a:ext cx="4707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/>
              <a:t>PIATTAFORMA DI </a:t>
            </a:r>
            <a:r>
              <a:rPr lang="it-IT" sz="3200" dirty="0"/>
              <a:t>IMAGING</a:t>
            </a:r>
            <a:endParaRPr lang="en-GB" sz="32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085F3EA-5F43-4ED9-B210-73CE3109D57D}"/>
              </a:ext>
            </a:extLst>
          </p:cNvPr>
          <p:cNvSpPr/>
          <p:nvPr/>
        </p:nvSpPr>
        <p:spPr>
          <a:xfrm>
            <a:off x="610714" y="4503889"/>
            <a:ext cx="5936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PIATTAFORMA DI </a:t>
            </a:r>
            <a:r>
              <a:rPr lang="it-IT" sz="3200" dirty="0"/>
              <a:t>INGEGNERIA TISSUTALE E ANALISI FUNZIONALE OPTO-MECCANICA </a:t>
            </a:r>
            <a:endParaRPr lang="en-GB" sz="32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BAD9682-D24D-4C81-B95F-CA758182B24B}"/>
              </a:ext>
            </a:extLst>
          </p:cNvPr>
          <p:cNvSpPr/>
          <p:nvPr/>
        </p:nvSpPr>
        <p:spPr>
          <a:xfrm>
            <a:off x="7091334" y="1926199"/>
            <a:ext cx="4744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PIATTAFORMA DI </a:t>
            </a:r>
            <a:r>
              <a:rPr lang="it-IT" sz="3200" dirty="0"/>
              <a:t>SEQUENCING</a:t>
            </a:r>
            <a:endParaRPr lang="en-GB" sz="32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9A776D-8177-4AC6-8EA0-3A2B45E0E12F}"/>
              </a:ext>
            </a:extLst>
          </p:cNvPr>
          <p:cNvSpPr/>
          <p:nvPr/>
        </p:nvSpPr>
        <p:spPr>
          <a:xfrm>
            <a:off x="6993568" y="4750110"/>
            <a:ext cx="4744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PIATTAFORMA </a:t>
            </a:r>
            <a:r>
              <a:rPr lang="it-IT" sz="3200" dirty="0"/>
              <a:t>MULTIFACILITY 3R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2518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675698" y="2316539"/>
            <a:ext cx="2441694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Responsabile: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Prof.ssa Laura Maggi </a:t>
            </a:r>
          </a:p>
          <a:p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laura.maggi@unifi.it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 055/2758340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tecnico: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Dott.ssa Anna Vanni</a:t>
            </a:r>
          </a:p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anna.vanni@unifi.it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 055/2758340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878503" y="1610994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47235" y="2195769"/>
            <a:ext cx="56139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PIATTAFORMA DI CITOFLUORIMETRIA</a:t>
            </a:r>
          </a:p>
          <a:p>
            <a:pPr algn="ctr"/>
            <a:r>
              <a:rPr lang="it-IT" sz="4800" b="1" dirty="0"/>
              <a:t>ANALITICA e SORTING</a:t>
            </a:r>
          </a:p>
        </p:txBody>
      </p:sp>
    </p:spTree>
    <p:extLst>
      <p:ext uri="{BB962C8B-B14F-4D97-AF65-F5344CB8AC3E}">
        <p14:creationId xmlns:p14="http://schemas.microsoft.com/office/powerpoint/2010/main" val="53515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1098A24-2776-474C-B9ED-F2C5E8C65314}"/>
              </a:ext>
            </a:extLst>
          </p:cNvPr>
          <p:cNvSpPr/>
          <p:nvPr/>
        </p:nvSpPr>
        <p:spPr>
          <a:xfrm>
            <a:off x="262128" y="695816"/>
            <a:ext cx="5624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BD LSRII</a:t>
            </a:r>
          </a:p>
          <a:p>
            <a:r>
              <a:rPr lang="it-IT" dirty="0"/>
              <a:t>4 laser di eccitazione (488nm, 633nm, 405nm e 350nm)</a:t>
            </a:r>
          </a:p>
          <a:p>
            <a:r>
              <a:rPr lang="it-IT" dirty="0"/>
              <a:t>10 parametri di fluorescenza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1A9FBB-DEA8-4BD4-AFC6-FA27F5184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4" b="15026"/>
          <a:stretch/>
        </p:blipFill>
        <p:spPr>
          <a:xfrm>
            <a:off x="277570" y="1581320"/>
            <a:ext cx="3755586" cy="15069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4EB905-9533-4D4F-B7AF-C5D0CE9F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" y="4451230"/>
            <a:ext cx="3446161" cy="228738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9D2D8C-9217-428D-8A76-B02AC7F4110C}"/>
              </a:ext>
            </a:extLst>
          </p:cNvPr>
          <p:cNvSpPr txBox="1"/>
          <p:nvPr/>
        </p:nvSpPr>
        <p:spPr>
          <a:xfrm>
            <a:off x="4034442" y="62125"/>
            <a:ext cx="412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1098A24-2776-474C-B9ED-F2C5E8C65314}"/>
              </a:ext>
            </a:extLst>
          </p:cNvPr>
          <p:cNvSpPr/>
          <p:nvPr/>
        </p:nvSpPr>
        <p:spPr>
          <a:xfrm>
            <a:off x="208105" y="3769744"/>
            <a:ext cx="5887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laser di eccitazione (637 nm, 561 nm, 488 nm, 405 nm)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parametri di fluorescenza </a:t>
            </a:r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b="55467"/>
          <a:stretch/>
        </p:blipFill>
        <p:spPr>
          <a:xfrm>
            <a:off x="6233085" y="2682596"/>
            <a:ext cx="5401074" cy="1644017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919632" y="1765197"/>
            <a:ext cx="60279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Citofluorimetria</a:t>
            </a:r>
            <a:r>
              <a:rPr lang="en-US" altLang="it-IT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convenzionale</a:t>
            </a:r>
            <a:endParaRPr lang="en-US" altLang="it-IT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4571E66-84A7-4847-8E20-419EF2EAFE98}"/>
              </a:ext>
            </a:extLst>
          </p:cNvPr>
          <p:cNvSpPr/>
          <p:nvPr/>
        </p:nvSpPr>
        <p:spPr>
          <a:xfrm>
            <a:off x="208105" y="3504605"/>
            <a:ext cx="3639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BD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FACSymphony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A1: 2 strumenti</a:t>
            </a:r>
          </a:p>
        </p:txBody>
      </p:sp>
    </p:spTree>
    <p:extLst>
      <p:ext uri="{BB962C8B-B14F-4D97-AF65-F5344CB8AC3E}">
        <p14:creationId xmlns:p14="http://schemas.microsoft.com/office/powerpoint/2010/main" val="67109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DF82B66-E4F7-415D-8B52-AF35A15E7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3499" r="9671"/>
          <a:stretch/>
        </p:blipFill>
        <p:spPr>
          <a:xfrm>
            <a:off x="577160" y="2086070"/>
            <a:ext cx="4303891" cy="409636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51098A24-2776-474C-B9ED-F2C5E8C65314}"/>
              </a:ext>
            </a:extLst>
          </p:cNvPr>
          <p:cNvSpPr/>
          <p:nvPr/>
        </p:nvSpPr>
        <p:spPr>
          <a:xfrm>
            <a:off x="180392" y="703787"/>
            <a:ext cx="6124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BD </a:t>
            </a:r>
            <a:r>
              <a:rPr lang="it-IT" b="1" dirty="0" err="1"/>
              <a:t>FACSymphony</a:t>
            </a:r>
            <a:r>
              <a:rPr lang="it-IT" b="1" dirty="0"/>
              <a:t>™ A5SE</a:t>
            </a:r>
          </a:p>
          <a:p>
            <a:r>
              <a:rPr lang="it-IT" dirty="0"/>
              <a:t>5 laser di eccitazione (488nm, 633nm, 561 nm, 405nm, 350nm)</a:t>
            </a:r>
          </a:p>
          <a:p>
            <a:r>
              <a:rPr lang="it-IT" dirty="0"/>
              <a:t>40 parametri di fluorescenza</a:t>
            </a:r>
            <a:endParaRPr lang="en-GB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107960" y="873763"/>
            <a:ext cx="32696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Citofluorimetria</a:t>
            </a:r>
            <a:r>
              <a:rPr lang="en-US" altLang="it-IT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Spettrale</a:t>
            </a:r>
            <a:endParaRPr lang="en-US" altLang="it-IT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BECBF16-A557-4930-B54F-20658B5A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55"/>
          <a:stretch>
            <a:fillRect/>
          </a:stretch>
        </p:blipFill>
        <p:spPr bwMode="auto">
          <a:xfrm>
            <a:off x="6137612" y="4184736"/>
            <a:ext cx="6052297" cy="199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51751"/>
          <a:stretch/>
        </p:blipFill>
        <p:spPr>
          <a:xfrm>
            <a:off x="6137612" y="2136554"/>
            <a:ext cx="5694459" cy="186042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6A775C-03B4-4653-838B-95A3D350267D}"/>
              </a:ext>
            </a:extLst>
          </p:cNvPr>
          <p:cNvSpPr txBox="1"/>
          <p:nvPr/>
        </p:nvSpPr>
        <p:spPr>
          <a:xfrm>
            <a:off x="4034442" y="87386"/>
            <a:ext cx="412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5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9334890-45ED-4D0A-A956-0BC44550EC99}"/>
              </a:ext>
            </a:extLst>
          </p:cNvPr>
          <p:cNvSpPr/>
          <p:nvPr/>
        </p:nvSpPr>
        <p:spPr>
          <a:xfrm>
            <a:off x="216121" y="640914"/>
            <a:ext cx="8508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BD </a:t>
            </a:r>
            <a:r>
              <a:rPr lang="it-IT" b="1" dirty="0" err="1"/>
              <a:t>FACSAria</a:t>
            </a:r>
            <a:r>
              <a:rPr lang="it-IT" b="1" dirty="0"/>
              <a:t> III </a:t>
            </a:r>
            <a:r>
              <a:rPr lang="it-IT" b="1" dirty="0" err="1"/>
              <a:t>cell</a:t>
            </a:r>
            <a:r>
              <a:rPr lang="it-IT" b="1" dirty="0"/>
              <a:t> </a:t>
            </a:r>
            <a:r>
              <a:rPr lang="it-IT" b="1" dirty="0" err="1"/>
              <a:t>sorter</a:t>
            </a:r>
            <a:r>
              <a:rPr lang="it-IT" dirty="0"/>
              <a:t>: </a:t>
            </a:r>
          </a:p>
          <a:p>
            <a:r>
              <a:rPr lang="it-IT" dirty="0"/>
              <a:t>3 laser di eccitazione (405nm, 488nm e 633nm)</a:t>
            </a:r>
          </a:p>
          <a:p>
            <a:r>
              <a:rPr lang="it-IT" dirty="0"/>
              <a:t>10 parametri di fluorescenza</a:t>
            </a:r>
          </a:p>
          <a:p>
            <a:r>
              <a:rPr lang="it-IT" dirty="0"/>
              <a:t>quattro vie di separazione in provette, piastre o vetrini, incluso il single-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sorting</a:t>
            </a:r>
            <a:r>
              <a:rPr lang="it-IT" dirty="0"/>
              <a:t>. 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13A49D-420B-479F-AFF6-263FD9FF0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1" y="1917078"/>
            <a:ext cx="3618800" cy="27141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6E58964-9D9E-480D-B618-8F15C9C2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921" y="4368306"/>
            <a:ext cx="4977036" cy="2396613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724900" y="843473"/>
            <a:ext cx="3182108" cy="5509702"/>
            <a:chOff x="8724900" y="843473"/>
            <a:chExt cx="3182108" cy="550970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12A5744-A95E-45E3-AE0C-974A7D5D0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4900" y="843473"/>
              <a:ext cx="3182108" cy="5509702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9256143" y="3830128"/>
              <a:ext cx="431321" cy="31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11202838" y="3830128"/>
              <a:ext cx="431321" cy="31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341373-480D-43DA-8F39-DE72B7ADDA43}"/>
              </a:ext>
            </a:extLst>
          </p:cNvPr>
          <p:cNvSpPr txBox="1"/>
          <p:nvPr/>
        </p:nvSpPr>
        <p:spPr>
          <a:xfrm>
            <a:off x="2933307" y="113058"/>
            <a:ext cx="63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r>
              <a:rPr lang="en-GB" sz="2400" b="1" dirty="0">
                <a:solidFill>
                  <a:schemeClr val="bg1"/>
                </a:solidFill>
              </a:rPr>
              <a:t>: sorting </a:t>
            </a:r>
            <a:r>
              <a:rPr lang="en-GB" sz="2400" b="1" dirty="0" err="1">
                <a:solidFill>
                  <a:schemeClr val="bg1"/>
                </a:solidFill>
              </a:rPr>
              <a:t>cellulare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8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D1AEBC8-C58A-469F-AD45-D83AB70A88BE}"/>
              </a:ext>
            </a:extLst>
          </p:cNvPr>
          <p:cNvSpPr/>
          <p:nvPr/>
        </p:nvSpPr>
        <p:spPr>
          <a:xfrm>
            <a:off x="0" y="0"/>
            <a:ext cx="12192000" cy="565079"/>
          </a:xfrm>
          <a:prstGeom prst="rect">
            <a:avLst/>
          </a:prstGeom>
          <a:solidFill>
            <a:srgbClr val="00476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18680E0D-5C72-4FA6-907E-9C0F71D1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6" b="27317"/>
          <a:stretch/>
        </p:blipFill>
        <p:spPr>
          <a:xfrm>
            <a:off x="0" y="0"/>
            <a:ext cx="1396917" cy="565079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FD88CCB5-B480-408C-A4A0-EBB7D9589916}"/>
              </a:ext>
            </a:extLst>
          </p:cNvPr>
          <p:cNvSpPr/>
          <p:nvPr/>
        </p:nvSpPr>
        <p:spPr>
          <a:xfrm>
            <a:off x="147065" y="806749"/>
            <a:ext cx="118978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di una vasta gamma di campioni cellulari (</a:t>
            </a:r>
            <a:r>
              <a:rPr lang="it-IT" sz="2000" u="sng" dirty="0"/>
              <a:t>IN SOSPENSIONE</a:t>
            </a:r>
            <a:r>
              <a:rPr lang="it-IT" sz="2000" dirty="0"/>
              <a:t>) </a:t>
            </a:r>
            <a:r>
              <a:rPr lang="it-IT" sz="2000" b="1" dirty="0"/>
              <a:t>umani o murini, sia freschi che scongelati</a:t>
            </a:r>
            <a:r>
              <a:rPr lang="it-IT" sz="2000" dirty="0"/>
              <a:t>, di natura diversa: cellule in coltura, linee primarie, sospensioni cellulari derivate da </a:t>
            </a:r>
            <a:r>
              <a:rPr lang="it-IT" sz="2000" b="1" dirty="0"/>
              <a:t>campioni biologici </a:t>
            </a:r>
            <a:r>
              <a:rPr lang="it-IT" sz="2000" dirty="0"/>
              <a:t>(sangue, liquidi biologici, disgregati di tessuti e biopsie, ecc.)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Immunofenotipo</a:t>
            </a:r>
            <a:r>
              <a:rPr lang="it-IT" sz="2000" dirty="0"/>
              <a:t> e valutazione dell’espressione di marcatori cellulari di </a:t>
            </a:r>
            <a:r>
              <a:rPr lang="it-IT" sz="2000" b="1" dirty="0"/>
              <a:t>membrana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Determinazione della concentrazione cellulare nel campione mediante analisi </a:t>
            </a:r>
            <a:r>
              <a:rPr lang="it-IT" sz="2000" dirty="0" err="1"/>
              <a:t>Trucount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dell’espressione di molecole a livello </a:t>
            </a:r>
            <a:r>
              <a:rPr lang="it-IT" sz="2000" b="1" dirty="0"/>
              <a:t>citoplasmatico e nucleare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Stimolazione per produzione di citochine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Studio del ciclo cellulare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Studio dell’apoptosi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Studio della proliferazione cellulare mediante coloranti vitali o specifici marcatori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dei flussi di calcio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del </a:t>
            </a:r>
            <a:r>
              <a:rPr lang="it-IT" sz="2000" dirty="0" err="1"/>
              <a:t>signalling</a:t>
            </a:r>
            <a:r>
              <a:rPr lang="it-IT" sz="2000" dirty="0"/>
              <a:t> cellulare e delle fosforilazioni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Analisi multipla di proteine solubili in siero e </a:t>
            </a:r>
            <a:r>
              <a:rPr lang="it-IT" sz="2000" dirty="0" err="1"/>
              <a:t>supernatanti</a:t>
            </a:r>
            <a:r>
              <a:rPr lang="it-IT" sz="2000" dirty="0"/>
              <a:t> di coltura mediante tecnica CBA (</a:t>
            </a:r>
            <a:r>
              <a:rPr lang="it-IT" sz="2000" dirty="0" err="1"/>
              <a:t>cytokine</a:t>
            </a:r>
            <a:r>
              <a:rPr lang="it-IT" sz="2000" dirty="0"/>
              <a:t> </a:t>
            </a:r>
            <a:r>
              <a:rPr lang="it-IT" sz="2000" dirty="0" err="1"/>
              <a:t>bead</a:t>
            </a:r>
            <a:r>
              <a:rPr lang="it-IT" sz="2000" dirty="0"/>
              <a:t> array)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di cellule staminali mediante side </a:t>
            </a:r>
            <a:r>
              <a:rPr lang="it-IT" sz="2000" dirty="0" err="1"/>
              <a:t>population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Valutazione dell’efficienza di trasfezione/trasduzione mediante </a:t>
            </a:r>
            <a:r>
              <a:rPr lang="it-IT" sz="2000" b="1" dirty="0"/>
              <a:t>reporter fluorescenti</a:t>
            </a:r>
          </a:p>
          <a:p>
            <a:endParaRPr lang="it-IT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1145329" y="51706"/>
            <a:ext cx="9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DMSC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A44F33-D4E2-489A-83F9-1C202FD022FD}"/>
              </a:ext>
            </a:extLst>
          </p:cNvPr>
          <p:cNvSpPr txBox="1"/>
          <p:nvPr/>
        </p:nvSpPr>
        <p:spPr>
          <a:xfrm>
            <a:off x="2933306" y="77482"/>
            <a:ext cx="5791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Piattaforma</a:t>
            </a:r>
            <a:r>
              <a:rPr lang="en-GB" sz="2400" b="1" dirty="0">
                <a:solidFill>
                  <a:schemeClr val="bg1"/>
                </a:solidFill>
              </a:rPr>
              <a:t> di </a:t>
            </a:r>
            <a:r>
              <a:rPr lang="en-GB" sz="2400" b="1" dirty="0" err="1">
                <a:solidFill>
                  <a:schemeClr val="bg1"/>
                </a:solidFill>
              </a:rPr>
              <a:t>Citofluorimetria</a:t>
            </a:r>
            <a:r>
              <a:rPr lang="en-GB" sz="2400" b="1" dirty="0">
                <a:solidFill>
                  <a:schemeClr val="bg1"/>
                </a:solidFill>
              </a:rPr>
              <a:t>: </a:t>
            </a:r>
            <a:r>
              <a:rPr lang="en-GB" sz="2400" b="1" dirty="0" err="1">
                <a:solidFill>
                  <a:schemeClr val="bg1"/>
                </a:solidFill>
              </a:rPr>
              <a:t>applicazioni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F214-1047-444A-96B6-51A438147DE7}"/>
              </a:ext>
            </a:extLst>
          </p:cNvPr>
          <p:cNvSpPr txBox="1"/>
          <p:nvPr/>
        </p:nvSpPr>
        <p:spPr>
          <a:xfrm>
            <a:off x="7675698" y="2754881"/>
            <a:ext cx="2265364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Prof. Daniele Bani</a:t>
            </a:r>
          </a:p>
          <a:p>
            <a:r>
              <a:rPr lang="it-IT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daniele.bani@unifi.it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 0552758153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D91F6A-8026-49E3-AE26-1A9184614C3C}"/>
              </a:ext>
            </a:extLst>
          </p:cNvPr>
          <p:cNvSpPr txBox="1"/>
          <p:nvPr/>
        </p:nvSpPr>
        <p:spPr>
          <a:xfrm>
            <a:off x="7817232" y="2093162"/>
            <a:ext cx="185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CONTATTI</a:t>
            </a:r>
            <a:endParaRPr lang="en-GB" sz="32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3990D-0EAD-4752-8B85-157CE48FFED6}"/>
              </a:ext>
            </a:extLst>
          </p:cNvPr>
          <p:cNvSpPr/>
          <p:nvPr/>
        </p:nvSpPr>
        <p:spPr>
          <a:xfrm>
            <a:off x="838608" y="2385550"/>
            <a:ext cx="5613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PIATTAFORMA DI IMAGING</a:t>
            </a:r>
          </a:p>
        </p:txBody>
      </p:sp>
    </p:spTree>
    <p:extLst>
      <p:ext uri="{BB962C8B-B14F-4D97-AF65-F5344CB8AC3E}">
        <p14:creationId xmlns:p14="http://schemas.microsoft.com/office/powerpoint/2010/main" val="890901345"/>
      </p:ext>
    </p:extLst>
  </p:cSld>
  <p:clrMapOvr>
    <a:masterClrMapping/>
  </p:clrMapOvr>
</p:sld>
</file>

<file path=ppt/theme/theme1.xml><?xml version="1.0" encoding="utf-8"?>
<a:theme xmlns:a="http://schemas.openxmlformats.org/drawingml/2006/main" name="1_Profondità">
  <a:themeElements>
    <a:clrScheme name="Profondità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ità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ità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TM04033923[[fn=Profondità]]</Template>
  <TotalTime>3380</TotalTime>
  <Words>1605</Words>
  <Application>Microsoft Office PowerPoint</Application>
  <PresentationFormat>Widescreen</PresentationFormat>
  <Paragraphs>310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24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Candara</vt:lpstr>
      <vt:lpstr>Corbel</vt:lpstr>
      <vt:lpstr>Courier New</vt:lpstr>
      <vt:lpstr>Times New Roman</vt:lpstr>
      <vt:lpstr>titillium</vt:lpstr>
      <vt:lpstr>Wingdings</vt:lpstr>
      <vt:lpstr>1_Profondità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Vanni</dc:creator>
  <cp:lastModifiedBy>utente</cp:lastModifiedBy>
  <cp:revision>112</cp:revision>
  <dcterms:created xsi:type="dcterms:W3CDTF">2024-10-21T10:02:20Z</dcterms:created>
  <dcterms:modified xsi:type="dcterms:W3CDTF">2026-01-29T12:16:05Z</dcterms:modified>
</cp:coreProperties>
</file>